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4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4"/>
    <p:sldMasterId id="2147483724" r:id="rId5"/>
    <p:sldMasterId id="2147483710" r:id="rId6"/>
    <p:sldMasterId id="2147483755" r:id="rId7"/>
    <p:sldMasterId id="2147483802" r:id="rId8"/>
    <p:sldMasterId id="2147483815" r:id="rId9"/>
    <p:sldMasterId id="2147483828" r:id="rId10"/>
  </p:sldMasterIdLst>
  <p:notesMasterIdLst>
    <p:notesMasterId r:id="rId19"/>
  </p:notesMasterIdLst>
  <p:handoutMasterIdLst>
    <p:handoutMasterId r:id="rId20"/>
  </p:handoutMasterIdLst>
  <p:sldIdLst>
    <p:sldId id="258" r:id="rId11"/>
    <p:sldId id="263" r:id="rId12"/>
    <p:sldId id="284" r:id="rId13"/>
    <p:sldId id="286" r:id="rId14"/>
    <p:sldId id="282" r:id="rId15"/>
    <p:sldId id="289" r:id="rId16"/>
    <p:sldId id="262" r:id="rId17"/>
    <p:sldId id="290" r:id="rId18"/>
  </p:sldIdLst>
  <p:sldSz cx="9144000" cy="6858000" type="screen4x3"/>
  <p:notesSz cx="7010400" cy="92964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est User" initials="GU" lastIdx="1" clrIdx="0">
    <p:extLst>
      <p:ext uri="{19B8F6BF-5375-455C-9EA6-DF929625EA0E}">
        <p15:presenceInfo xmlns:p15="http://schemas.microsoft.com/office/powerpoint/2012/main" userId="S::urn:spo:anon#4ca03c9e9390c97a12c6e6bc6adf89f30fa6bad2c0b443e919c16535e6f0a5cf::" providerId="AD"/>
      </p:ext>
    </p:extLst>
  </p:cmAuthor>
  <p:cmAuthor id="2" name="Rebecca Thompson" initials="RT" lastIdx="3" clrIdx="1">
    <p:extLst>
      <p:ext uri="{19B8F6BF-5375-455C-9EA6-DF929625EA0E}">
        <p15:presenceInfo xmlns:p15="http://schemas.microsoft.com/office/powerpoint/2012/main" userId="S::rthompson@prosperitynow.org::05b33483-ccd3-4cfd-99b7-2e7564dfbc8a" providerId="AD"/>
      </p:ext>
    </p:extLst>
  </p:cmAuthor>
  <p:cmAuthor id="3" name="Guest User" initials="GU [2]" lastIdx="17" clrIdx="2">
    <p:extLst>
      <p:ext uri="{19B8F6BF-5375-455C-9EA6-DF929625EA0E}">
        <p15:presenceInfo xmlns:p15="http://schemas.microsoft.com/office/powerpoint/2012/main" userId="S::urn:spo:anon#22b21ae93d5098a71fc944c0d2fb4239620ea428227752fc32c508761e824484::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6543B9-868C-490E-B2B6-7962EB0B0934}" v="37" dt="2025-01-12T03:57:22.1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7" autoAdjust="0"/>
    <p:restoredTop sz="94660"/>
  </p:normalViewPr>
  <p:slideViewPr>
    <p:cSldViewPr snapToGrid="0">
      <p:cViewPr varScale="1">
        <p:scale>
          <a:sx n="82" d="100"/>
          <a:sy n="82" d="100"/>
        </p:scale>
        <p:origin x="80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8F82EE-8E98-494C-B67D-F3A1C6FB39D9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A8CD51-4531-4ECA-87FD-14F1E0DBA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62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5BFD12C-0BD0-4E34-8387-4F121011142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EC46A1-1140-44F1-9FF9-0124D167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40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C46A1-1140-44F1-9FF9-0124D167B3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47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C46A1-1140-44F1-9FF9-0124D167B3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5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C46A1-1140-44F1-9FF9-0124D167B34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37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C46A1-1140-44F1-9FF9-0124D167B3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79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C46A1-1140-44F1-9FF9-0124D167B34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31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C46A1-1140-44F1-9FF9-0124D167B34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25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C46A1-1140-44F1-9FF9-0124D167B34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83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jpe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77AB-6710-CC0B-C9D2-F99267DB6C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5BD893-FD95-8FAC-C911-92DE8F779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AB4F4-4351-403A-FF8B-65A644A19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D0E4B-AF3E-EA95-F188-4F319C5BF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0D0F2-8759-C49B-EA8E-7CBEBFE62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25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E4384-8C09-9384-6D09-903795BD6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03385-F0A8-DCAD-4A6D-057D3A479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48930-A544-AF81-47C1-D5C03E34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00484-711B-9168-616D-1A96342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E2692-2DE7-C237-419C-CD6D3943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17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82CC0-3432-1B26-88DF-DF2F39E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F71D1-D9C0-D6B4-6742-F66BF806E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1397C-5C4A-C8AC-3849-64E1D6C83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9AA97-5CC5-2E26-8A25-F9B6884D7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019D0-CDBF-46A1-3149-A649E4C31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778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27A7C-FE12-D438-BDE7-CF97DAF4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4BEB0-D15E-B692-2859-8B3ED2D84D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B78D91-1C3A-8146-A38E-1DF5029EA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7651A-C20E-4DE9-857C-B339F6694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8BEFDF-5560-51F7-92DD-BF0C9D1A9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976F60-87B7-48E0-8432-0B085DD1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19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B0C8F-77C4-4FBF-C0BA-BF5571BC2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49845E-EBB5-1C5E-8D7C-B9CDA1DFA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91ADA-963E-656A-32F8-1407A61EB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37F41F-08F9-1DC8-9771-3967A8497A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29CDDD-0610-7177-393D-F63CA7605E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D2FFB2-D4D7-19C7-D17C-7D80B3178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8FFA69-5F49-5111-09C9-19ED69A7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D3884-602E-05CC-2924-8D3591B25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7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C064-7A26-C901-D60C-95B68A2C9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989F4-5DC3-2C41-203D-23E4FEDB6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0D1C99-934F-5695-6AB9-2831862AC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5AC869-29A8-9EB9-622F-DD50D6290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64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62064-793D-FCAF-93E4-56E914A9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F1D0FD-651A-AD00-450F-A46F37A7C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A33B2-E5B4-1DF8-6E4F-19DA18B5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82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1F56-A5EA-1516-D201-F9DC9C3F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BCB5C-5B17-E53D-50A5-9FD2EB2D1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4DD3B-8D63-096F-CF6F-19DC9C62C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EC373E-44F6-22C3-C2B7-6F8D8A0F9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B0FCD-966A-3BAE-862C-87B2CB9BF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E9EB5-FD83-9A38-4BCA-8F90AA5DA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845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14CF-0B98-AC62-D29C-9E148EDA5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AE0349-32CD-B05C-5DF9-DA3D02321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0C100-07A4-645F-F331-99CF8D5EA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21964-8FEC-5CBC-68F7-83D9AB0E3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6DFEAE-0B0F-4E97-1215-8FD27BD0B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B496B-8340-925B-2E39-E03195C33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8D087-93BB-F7AC-98D8-A82D0054E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57F4E-0829-34BD-32A6-80E18452F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68CFC-A174-8BDD-0D68-25C16E0BC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77616-231B-877D-2C67-C13891A4B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E52A8-7278-B965-3030-EE9CBB642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1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231FEC-F03B-F0ED-7A3A-A0EEF1788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5D2E98-533D-CCAF-DF69-7F2BC21A2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24D5E-9CA5-16DF-83D2-D44CA5EE8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23A98-7C16-9C7E-3976-8CE116793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F6011-8C71-1E27-C383-EA1EDEB5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14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B9FB6-32F2-2AAB-4767-62A572C07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C3199D-7E78-71B4-1727-168469785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1B85D1-8B57-B4AF-1110-1523D33E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7E066A-EBFC-2555-71D5-B628DC3C2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98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8A4B-CBD1-F3EF-B374-8741B3543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BD1833-C59B-2E53-5F6B-E73B9C46DD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473DF-BCA6-6E7F-F587-EB976B1A1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62FE0-1CE5-BE0F-E05C-941973A93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CADB3-9D92-8261-2D4B-EA493229C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4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818B8-6E22-30D1-498B-C478BD549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A7032-9B7B-4EE7-B92F-7CED9518A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3EBAE-3B9C-543D-7038-C663D81C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EB44A-6959-CFB0-2F4F-8AA319034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09D16-AED2-E590-81BB-7B7ED0B6C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9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C45A-D130-27F2-A6D3-71981CCC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E5CE1-00C1-A426-419B-5F6FC9D50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AE08F-92F3-7AD4-9F3F-6016D7475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87278-E9B5-9E54-4BE7-06599EEAF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514BA-A12E-4004-0467-D91570B0D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56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6978F-8D0B-4ECB-2A63-AA0C1386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CDCBE-4876-E56B-36D8-2B055785C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899B2-A0AC-1427-9A34-274527A6A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52C577-E995-A5C0-D1E7-79673840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29C20-D1F5-F613-7F05-5F7106D2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8CB88-D579-B60F-BFD3-0E4517E27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805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4E1B-9770-8BCA-F77B-7E3EB241F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12943-BE4A-3ECA-0A7B-A03802EC7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9E5FD-0600-9495-E1B7-6FA9FB2A8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CDCDF4-72A4-2A54-E0E0-A5D8B853A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BA2733-E861-7A24-643B-1FB485F5E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53A47-863A-D8D5-29B5-4BDA0E299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A6C5FE-4D2E-5F14-99CA-207693A1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0401B9-3EBB-ED72-AF83-4B481A62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412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95DC-A836-7234-BB63-96EBDCB9C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1210ED-9FF0-52B2-1488-B6B1DAEC9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9E773B-4C45-7E94-BA12-A9F6743CB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E15200-89A8-B89F-BB2F-22C4D988D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70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9A94F7-9BF3-2F6C-DFEA-505E29636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224A4E-1A43-B3CE-6AD1-CB817D502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5CC30-7916-D31A-CFFA-DD8253D02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761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X OPPORTUNITY NETWORK -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8742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12571-0938-2D6E-74C1-FC5FAF8FB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7F8A5-60F6-F7E3-1E2B-396C9FB87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BA730-59BB-667C-F2A2-4F6889B35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90436-120E-6457-BA75-44D94CB64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2FAC3-89F5-2049-4421-FBF2F49F3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94119-800A-29AF-7CB2-62E70BE23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91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1A63-7183-0874-150F-C18A2E6EF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566E2C-27BC-F041-9C7C-7085B5BC3C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E967D-140F-F0AA-1468-82B6696F1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8D2DA8-46D5-3E06-F86A-67F50716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2BECFC-29D8-ABA0-16FE-FA62033C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CE3F3-7388-8225-DFF7-4680F9C5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487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3B4EB-0397-3390-D3FA-3E6D19C4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CAD35A-FABA-52F1-B0EA-37B4BD2D67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BCE77-09B5-4417-158A-D40A6135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3C663-D678-8356-1810-3927AC1A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3806C-7435-2AEE-9127-848752863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62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35C1F4-4FB1-53EF-7E1D-CC37ED36A1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B188C-CA50-8C53-8BB6-6E3CAA832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C2970-5E07-978D-37D7-01E4E0CF5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ACB47-F9CF-B5E4-FC8F-7F1DF572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9554-FFAB-5951-2CB1-1D7B16C3F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210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4BB68646-A58C-36F8-9238-79640371AD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8" t="11083" r="9973" b="10493"/>
          <a:stretch/>
        </p:blipFill>
        <p:spPr>
          <a:xfrm>
            <a:off x="6950493" y="5112775"/>
            <a:ext cx="1933719" cy="144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235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47541-DE8E-0439-8322-2F15FF5FA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9C6F8F-A992-EE5F-6AC4-F1777ACB6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79EC6-F21E-C78E-8AD4-F501E969C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5677F-54DE-60F4-0FC5-4EBC2DD98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5EAB9-1405-026F-63BF-E81C89589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881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67D08-74BD-63C1-92B8-A80C57F0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1D466-1A52-AE1D-29C9-7A3C839BA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0D4DB-6CF6-8226-6272-06980FB46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22863-5522-060C-73D3-A43AF57D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34048-B479-C63E-4726-3D93F0619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9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57B3-3E63-9870-DDCE-4716E42F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BB783-C529-B98C-3AD1-E24EF5F39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FED9B-2F79-DB83-FDB5-BCD876DD5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7C924-94F7-94EB-16E1-72A87EB18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91862-098D-C4D3-A9DD-3BC39CD25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629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21050-1AA7-2287-DB4B-48D0E8675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220F0-535B-185A-E7A8-5FC346ABE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7F21A-E986-4989-EA25-320BF0D29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256BCD-12A6-0891-A9EC-B8A7D7416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9CE7A-02EF-BA98-0163-2C95A3C0A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026A0-3C07-0631-EA1C-F7598F72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5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53C21-A975-9422-FD44-31287CB4D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DD722B-328A-11DB-466F-3D774142D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35B31-9760-84F9-7EF5-AF50F5A15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AA265-6C60-20C5-74ED-368CE05AED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D2B7D-20B4-6B43-23CA-17BF5BB82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8F921B-6643-EF9E-8C77-5C7DBB382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DCA10A-8CC2-1B95-E738-6C138E618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838840-207E-14B8-090C-2F97A27C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448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1092C-CC9B-9361-D5ED-92490879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FC2D63-2A99-F0CE-D649-30B22DE9C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94A4F8-AAA3-4E63-2D44-FA814DEC6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3AC77-EBDD-6A50-132D-1800A3C8B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765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49D0BD-92B5-2B89-0B66-283A26D99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FC6711-97A6-710E-7426-CD1A7EAB4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766DB-F66A-5F82-6773-D75D912C8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689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7469C-9343-09AD-D56E-54E7ED67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C1E53-6879-9143-5490-BAD9C7D2E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05CBD-A22C-0628-070C-BA7E1EF887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87860-F432-ACEC-162B-312FED3FC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C4A6C-1722-9482-F2E7-1C9630A82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D0198-CD92-25E0-119E-D8B38D88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940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8CE0C-1A33-1423-3C20-7586C1DD4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255897-C1A9-9B9B-8CAF-D29878954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C2F76-53C3-9605-6A59-B4C242A33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896A8-0659-DE3C-29A3-685963F5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76269-72E4-7C9C-3CA4-8DB710D90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583FC-8BB6-971F-26A9-3AF079D1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904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07D2A-3C92-8DEA-A3BE-81F8BAD94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91312B-8A0F-A42C-EB4F-171A46528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5E6AE-BB0C-CB9F-4061-DCC286F14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421C3-7C45-1656-A951-5F26E3082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25274-B84C-99D2-0265-180D97680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374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B21239-2091-DC92-BCE7-F6474587D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986A64-FB35-8AC8-87DE-818FFB4E5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ED995-306F-20B2-C91F-991FC90D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A8FF8-21DD-44AD-28E8-443869E21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812BA-E4D4-2274-14E0-2B89E6F59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57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4BB68646-A58C-36F8-9238-79640371A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8" t="11083" r="9973" b="10493"/>
          <a:stretch/>
        </p:blipFill>
        <p:spPr>
          <a:xfrm>
            <a:off x="6950493" y="5112775"/>
            <a:ext cx="1933719" cy="14451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AB5D43-ED08-12B2-E0DD-176312CA31CF}"/>
              </a:ext>
            </a:extLst>
          </p:cNvPr>
          <p:cNvSpPr/>
          <p:nvPr userDrawn="1"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610E765E-14CC-786A-99B4-D159899CA4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8" t="11083" r="9973" b="10493"/>
          <a:stretch/>
        </p:blipFill>
        <p:spPr>
          <a:xfrm>
            <a:off x="6950493" y="5112775"/>
            <a:ext cx="1933719" cy="144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955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ED0C02-FD84-3183-B0F5-B2C71C6F7566}"/>
              </a:ext>
            </a:extLst>
          </p:cNvPr>
          <p:cNvSpPr/>
          <p:nvPr userDrawn="1"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672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AX OPPORTUNITY NETWORK -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43058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AX OPPORTUNITY NETWORK -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9652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91EB8-02E5-076D-8FAE-5B3F35340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7749BE-3BC6-2FB1-66B2-5A9EC65E2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175169-18B7-8966-8F3C-E0CD3468B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A8BDF0-BB61-F6F7-873D-BA38E9952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97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17173-4EB1-65C4-3E3D-B064050B1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C5C81D-BA58-CE24-6A72-8D788FA9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931A4-FEFB-FDB2-621E-1D2B1105E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F7C312-6412-3F72-5F57-801BDB07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749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65867" y="2812524"/>
            <a:ext cx="6776054" cy="1721984"/>
          </a:xfrm>
          <a:prstGeom prst="rect">
            <a:avLst/>
          </a:prstGeom>
        </p:spPr>
        <p:txBody>
          <a:bodyPr anchor="b"/>
          <a:lstStyle>
            <a:lvl1pPr algn="l">
              <a:defRPr sz="37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5869" y="4568129"/>
            <a:ext cx="6784631" cy="7674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-8466" y="56049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021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ACIAL WEALTH DIVIDE NETWORK - 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65867" y="2812524"/>
            <a:ext cx="6776054" cy="1721984"/>
          </a:xfrm>
          <a:prstGeom prst="rect">
            <a:avLst/>
          </a:prstGeom>
        </p:spPr>
        <p:txBody>
          <a:bodyPr anchor="b"/>
          <a:lstStyle>
            <a:lvl1pPr algn="l">
              <a:defRPr sz="37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5869" y="4568129"/>
            <a:ext cx="6784631" cy="7674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-8466" y="56049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7048"/>
            <a:ext cx="6274391" cy="5497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EF5AF3-6FAE-601B-5D27-C7D0BB601D6C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447021-425C-7D72-1AEB-4C55768F78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7048"/>
            <a:ext cx="6274391" cy="54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310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DULT MATCHED SAVINGS NETWORK -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65867" y="2812524"/>
            <a:ext cx="6776054" cy="1721984"/>
          </a:xfrm>
          <a:prstGeom prst="rect">
            <a:avLst/>
          </a:prstGeom>
        </p:spPr>
        <p:txBody>
          <a:bodyPr anchor="b"/>
          <a:lstStyle>
            <a:lvl1pPr algn="l">
              <a:defRPr sz="37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5869" y="4568129"/>
            <a:ext cx="6784631" cy="7674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-8466" y="56049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7977"/>
            <a:ext cx="6274391" cy="54787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42E2F2B-6F09-24F6-7EAC-31CC401F6319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E02235-62BA-BD82-1289-50D2CA27FE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7977"/>
            <a:ext cx="6274391" cy="54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697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MPAIGN FOR EVERY KID'S FUTURE -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65867" y="2812524"/>
            <a:ext cx="6776054" cy="1721984"/>
          </a:xfrm>
          <a:prstGeom prst="rect">
            <a:avLst/>
          </a:prstGeom>
        </p:spPr>
        <p:txBody>
          <a:bodyPr anchor="b"/>
          <a:lstStyle>
            <a:lvl1pPr algn="l">
              <a:defRPr sz="37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5869" y="4568129"/>
            <a:ext cx="6784631" cy="7674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-8466" y="56049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7676"/>
            <a:ext cx="6274391" cy="5484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E76F2D-1B85-6756-F230-6AE11E1C501A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CACEAC-9C0A-CCA9-2E14-A4CB67DAC1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7676"/>
            <a:ext cx="6274391" cy="5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48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AX OPPORTUNITY NETWORK -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65867" y="2812524"/>
            <a:ext cx="6776054" cy="1721984"/>
          </a:xfrm>
          <a:prstGeom prst="rect">
            <a:avLst/>
          </a:prstGeom>
        </p:spPr>
        <p:txBody>
          <a:bodyPr anchor="b"/>
          <a:lstStyle>
            <a:lvl1pPr algn="l">
              <a:defRPr sz="37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5869" y="4568129"/>
            <a:ext cx="6784631" cy="7674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-8466" y="56049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3426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4BB68646-A58C-36F8-9238-79640371A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8" t="11083" r="9973" b="10493"/>
          <a:stretch/>
        </p:blipFill>
        <p:spPr>
          <a:xfrm>
            <a:off x="6950493" y="5112775"/>
            <a:ext cx="1933719" cy="1445145"/>
          </a:xfrm>
          <a:prstGeom prst="rect">
            <a:avLst/>
          </a:prstGeom>
        </p:spPr>
      </p:pic>
      <p:pic>
        <p:nvPicPr>
          <p:cNvPr id="3" name="Picture 2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AA620071-C2B7-3D9F-27CD-22DB50AB24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8" t="11083" r="9973" b="10493"/>
          <a:stretch/>
        </p:blipFill>
        <p:spPr>
          <a:xfrm>
            <a:off x="6950493" y="5112775"/>
            <a:ext cx="1933719" cy="144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071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4BB68646-A58C-36F8-9238-79640371A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8" t="11083" r="9973" b="10493"/>
          <a:stretch/>
        </p:blipFill>
        <p:spPr>
          <a:xfrm>
            <a:off x="6950493" y="5112775"/>
            <a:ext cx="1933719" cy="1445145"/>
          </a:xfrm>
          <a:prstGeom prst="rect">
            <a:avLst/>
          </a:prstGeom>
        </p:spPr>
      </p:pic>
      <p:pic>
        <p:nvPicPr>
          <p:cNvPr id="3" name="Picture 2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9CE392CE-5CE0-1F76-5051-A81F171A17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8" t="11083" r="9973" b="10493"/>
          <a:stretch/>
        </p:blipFill>
        <p:spPr>
          <a:xfrm>
            <a:off x="6950493" y="5112775"/>
            <a:ext cx="1933719" cy="144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01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477FA-FCA8-1060-E7CA-57499B627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C18BAF-E4D7-6E68-B8E8-FDC3A0762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664532-540A-5137-0921-C1D518AFE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6C557E-ED37-6A8A-5D5E-B1E9D893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108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INANCIAL COACHING NETWORK -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65867" y="2812524"/>
            <a:ext cx="6776054" cy="1721984"/>
          </a:xfrm>
          <a:prstGeom prst="rect">
            <a:avLst/>
          </a:prstGeom>
        </p:spPr>
        <p:txBody>
          <a:bodyPr anchor="b"/>
          <a:lstStyle>
            <a:lvl1pPr algn="l">
              <a:defRPr sz="37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5869" y="4568129"/>
            <a:ext cx="6784631" cy="7674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-8466" y="56049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8397"/>
            <a:ext cx="6274391" cy="54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68" y="6077830"/>
            <a:ext cx="6274391" cy="5481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17818F-AA83-9B82-F820-0E32D6516C4F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B99FF7-DE5A-D12C-6922-6EEF09E2DD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8397"/>
            <a:ext cx="6274391" cy="5470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27DCCD-F490-3892-17D5-6E825097506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68" y="6077830"/>
            <a:ext cx="6274391" cy="54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091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IM HOME NETWORK -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65867" y="2812524"/>
            <a:ext cx="6776054" cy="1721984"/>
          </a:xfrm>
          <a:prstGeom prst="rect">
            <a:avLst/>
          </a:prstGeom>
        </p:spPr>
        <p:txBody>
          <a:bodyPr anchor="b"/>
          <a:lstStyle>
            <a:lvl1pPr algn="l">
              <a:defRPr sz="37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5869" y="4568129"/>
            <a:ext cx="6784631" cy="7674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-8466" y="56049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8157"/>
            <a:ext cx="6274391" cy="5475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53AA88-686D-8678-66CC-2A8C959FD7F7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12A548-EA6E-588E-A6D7-90984A9E36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8157"/>
            <a:ext cx="6274391" cy="54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0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FFORDABLE HOMEOWNERSHIP NETWORK -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65867" y="2812524"/>
            <a:ext cx="6776054" cy="1721984"/>
          </a:xfrm>
          <a:prstGeom prst="rect">
            <a:avLst/>
          </a:prstGeom>
        </p:spPr>
        <p:txBody>
          <a:bodyPr anchor="b"/>
          <a:lstStyle>
            <a:lvl1pPr algn="l">
              <a:defRPr sz="37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5869" y="4568129"/>
            <a:ext cx="6784631" cy="7674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-8466" y="56049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6382"/>
            <a:ext cx="6274391" cy="5510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0FDC75-35D1-A7CE-08C3-AA5F08A0BA21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AE68C7-1938-5FB0-CB43-6205980A7F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76382"/>
            <a:ext cx="6274391" cy="55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043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079" y="1208314"/>
            <a:ext cx="8539842" cy="4612821"/>
          </a:xfrm>
          <a:prstGeom prst="rect">
            <a:avLst/>
          </a:prstGeom>
        </p:spPr>
        <p:txBody>
          <a:bodyPr/>
          <a:lstStyle>
            <a:lvl1pPr marL="1285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1pPr>
            <a:lvl2pPr marL="38576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2pPr>
            <a:lvl3pPr marL="64293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3pPr>
            <a:lvl4pPr marL="90011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4pPr>
            <a:lvl5pPr marL="11572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2079" y="279515"/>
            <a:ext cx="8539842" cy="78603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6637116"/>
            <a:ext cx="91440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4019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CIAL WEALTH EQUITY NETWORK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079" y="1208314"/>
            <a:ext cx="8539842" cy="4612821"/>
          </a:xfrm>
          <a:prstGeom prst="rect">
            <a:avLst/>
          </a:prstGeom>
        </p:spPr>
        <p:txBody>
          <a:bodyPr/>
          <a:lstStyle>
            <a:lvl1pPr marL="1285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1pPr>
            <a:lvl2pPr marL="38576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2pPr>
            <a:lvl3pPr marL="64293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3pPr>
            <a:lvl4pPr marL="90011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4pPr>
            <a:lvl5pPr marL="11572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2079" y="279515"/>
            <a:ext cx="8539842" cy="78603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46" y="5963896"/>
            <a:ext cx="2133600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6637116"/>
            <a:ext cx="91440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2556"/>
            <a:ext cx="6274391" cy="549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B0CC8B-C73C-8BE8-0006-46A52C4B7045}"/>
              </a:ext>
            </a:extLst>
          </p:cNvPr>
          <p:cNvSpPr/>
          <p:nvPr userDrawn="1"/>
        </p:nvSpPr>
        <p:spPr>
          <a:xfrm>
            <a:off x="125046" y="5963896"/>
            <a:ext cx="2133600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3D4394-A144-D121-A0D9-81D8AB6114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2556"/>
            <a:ext cx="6274391" cy="54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508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ULT MATCHED SAVINGS NETWORK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079" y="1208314"/>
            <a:ext cx="8539842" cy="4612821"/>
          </a:xfrm>
          <a:prstGeom prst="rect">
            <a:avLst/>
          </a:prstGeom>
        </p:spPr>
        <p:txBody>
          <a:bodyPr/>
          <a:lstStyle>
            <a:lvl1pPr marL="1285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1pPr>
            <a:lvl2pPr marL="38576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2pPr>
            <a:lvl3pPr marL="64293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3pPr>
            <a:lvl4pPr marL="90011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4pPr>
            <a:lvl5pPr marL="11572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2079" y="279515"/>
            <a:ext cx="8539842" cy="78603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46" y="5963896"/>
            <a:ext cx="2133600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6637116"/>
            <a:ext cx="91440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485"/>
            <a:ext cx="6274391" cy="5478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103611-658B-7C61-272E-031C56C651D6}"/>
              </a:ext>
            </a:extLst>
          </p:cNvPr>
          <p:cNvSpPr/>
          <p:nvPr userDrawn="1"/>
        </p:nvSpPr>
        <p:spPr>
          <a:xfrm>
            <a:off x="125046" y="5963896"/>
            <a:ext cx="2133600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6762E8-EB08-8F14-5B5C-A59B571609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485"/>
            <a:ext cx="6274391" cy="54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166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MPAIGN FOR EVERY KID'S FUTURE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079" y="1208314"/>
            <a:ext cx="8539842" cy="4612821"/>
          </a:xfrm>
          <a:prstGeom prst="rect">
            <a:avLst/>
          </a:prstGeom>
        </p:spPr>
        <p:txBody>
          <a:bodyPr/>
          <a:lstStyle>
            <a:lvl1pPr marL="1285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1pPr>
            <a:lvl2pPr marL="38576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2pPr>
            <a:lvl3pPr marL="64293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3pPr>
            <a:lvl4pPr marL="90011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4pPr>
            <a:lvl5pPr marL="11572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2079" y="279515"/>
            <a:ext cx="8539842" cy="78603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46" y="5963896"/>
            <a:ext cx="2133600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6637116"/>
            <a:ext cx="91440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184"/>
            <a:ext cx="6274391" cy="5484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FA277D3-FDE2-14CD-BC25-C4077609FE59}"/>
              </a:ext>
            </a:extLst>
          </p:cNvPr>
          <p:cNvSpPr/>
          <p:nvPr userDrawn="1"/>
        </p:nvSpPr>
        <p:spPr>
          <a:xfrm>
            <a:off x="125046" y="5963896"/>
            <a:ext cx="2133600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6F39C1-41FD-BBD7-1319-F329F7943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184"/>
            <a:ext cx="6274391" cy="5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746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NCIAL COACHING NETWORK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079" y="1208314"/>
            <a:ext cx="8539842" cy="4612821"/>
          </a:xfrm>
          <a:prstGeom prst="rect">
            <a:avLst/>
          </a:prstGeom>
        </p:spPr>
        <p:txBody>
          <a:bodyPr/>
          <a:lstStyle>
            <a:lvl1pPr marL="1285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1pPr>
            <a:lvl2pPr marL="38576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2pPr>
            <a:lvl3pPr marL="64293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3pPr>
            <a:lvl4pPr marL="90011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4pPr>
            <a:lvl5pPr marL="11572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2079" y="279515"/>
            <a:ext cx="8539842" cy="78603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46" y="5963896"/>
            <a:ext cx="2133600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6637116"/>
            <a:ext cx="91440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338"/>
            <a:ext cx="6274391" cy="54816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5CE5A3-0239-237E-1580-03E35185B44D}"/>
              </a:ext>
            </a:extLst>
          </p:cNvPr>
          <p:cNvSpPr/>
          <p:nvPr userDrawn="1"/>
        </p:nvSpPr>
        <p:spPr>
          <a:xfrm>
            <a:off x="125046" y="5963896"/>
            <a:ext cx="2133600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672050-48C0-30F1-BFDB-E0306508C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338"/>
            <a:ext cx="6274391" cy="54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665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X OPPORTUNITY NETWORK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079" y="1208314"/>
            <a:ext cx="8539842" cy="4612821"/>
          </a:xfrm>
          <a:prstGeom prst="rect">
            <a:avLst/>
          </a:prstGeom>
        </p:spPr>
        <p:txBody>
          <a:bodyPr/>
          <a:lstStyle>
            <a:lvl1pPr marL="1285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1pPr>
            <a:lvl2pPr marL="38576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2pPr>
            <a:lvl3pPr marL="64293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3pPr>
            <a:lvl4pPr marL="90011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4pPr>
            <a:lvl5pPr marL="11572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2079" y="279515"/>
            <a:ext cx="8539842" cy="78603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6637116"/>
            <a:ext cx="91440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2740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 HOME NETWORK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079" y="1208314"/>
            <a:ext cx="8539842" cy="4612821"/>
          </a:xfrm>
          <a:prstGeom prst="rect">
            <a:avLst/>
          </a:prstGeom>
        </p:spPr>
        <p:txBody>
          <a:bodyPr/>
          <a:lstStyle>
            <a:lvl1pPr marL="1285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1pPr>
            <a:lvl2pPr marL="38576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2pPr>
            <a:lvl3pPr marL="64293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3pPr>
            <a:lvl4pPr marL="90011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4pPr>
            <a:lvl5pPr marL="11572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2079" y="279515"/>
            <a:ext cx="8539842" cy="78603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46" y="5963896"/>
            <a:ext cx="2188308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6637116"/>
            <a:ext cx="91440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665"/>
            <a:ext cx="6274391" cy="54751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C4801D7-B3B9-B1E7-57AD-6861D3EC5B4B}"/>
              </a:ext>
            </a:extLst>
          </p:cNvPr>
          <p:cNvSpPr/>
          <p:nvPr userDrawn="1"/>
        </p:nvSpPr>
        <p:spPr>
          <a:xfrm>
            <a:off x="125046" y="5963896"/>
            <a:ext cx="2188308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0B660F-5FCB-25E4-F1F6-01C391956D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665"/>
            <a:ext cx="6274391" cy="54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786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FORDABLE HOMEOWNERSHIP NETWORK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079" y="1208314"/>
            <a:ext cx="8539842" cy="4612821"/>
          </a:xfrm>
          <a:prstGeom prst="rect">
            <a:avLst/>
          </a:prstGeom>
        </p:spPr>
        <p:txBody>
          <a:bodyPr/>
          <a:lstStyle>
            <a:lvl1pPr marL="1285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1pPr>
            <a:lvl2pPr marL="38576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2pPr>
            <a:lvl3pPr marL="64293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3pPr>
            <a:lvl4pPr marL="900113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4pPr>
            <a:lvl5pPr marL="1157288" indent="-128588" algn="l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2079" y="279515"/>
            <a:ext cx="8539842" cy="78603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46" y="5963896"/>
            <a:ext cx="2188308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6637116"/>
            <a:ext cx="91440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1890"/>
            <a:ext cx="6274391" cy="5510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46A98E8-5572-7BAF-59FE-B6834B3E1207}"/>
              </a:ext>
            </a:extLst>
          </p:cNvPr>
          <p:cNvSpPr/>
          <p:nvPr userDrawn="1"/>
        </p:nvSpPr>
        <p:spPr>
          <a:xfrm>
            <a:off x="125046" y="5963896"/>
            <a:ext cx="2188308" cy="6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85B91C-2810-05F0-79D6-BC27D64616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1890"/>
            <a:ext cx="6274391" cy="55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64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CIAL WEALTH EQUITY NETWORK - 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2556"/>
            <a:ext cx="6274391" cy="549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A9647F3-880D-D542-2152-C6B7F5421F3F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EABE30-035B-2509-3695-61BAEE50B1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2556"/>
            <a:ext cx="6274391" cy="54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303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CIAL WEALTH EQUITY NETWORK - 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2556"/>
            <a:ext cx="6274391" cy="549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0153F4-8FBB-8E70-2531-7A8CCAE2EF65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5C79CA-FCCE-CD3F-B6C4-01DD62ADA0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2556"/>
            <a:ext cx="6274391" cy="54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440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CIAL WEALTH EQUITY NETWORK - Section Hea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2556"/>
            <a:ext cx="6274391" cy="549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C97606-AE3B-85DD-800A-B50CB1C1BF58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F9760D-BCB8-F290-4426-61351270AA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2556"/>
            <a:ext cx="6274391" cy="54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389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ULT MATCHED SAVINGS NETWORK - 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485"/>
            <a:ext cx="6274391" cy="5478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521ED3-35EE-1C07-1021-A8AF37AA055D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C008A9-6B56-C596-BCEF-D1C7C0FDF9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485"/>
            <a:ext cx="6274391" cy="54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332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ULT MATCHED SAVINGS NETWORK- 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485"/>
            <a:ext cx="6274391" cy="5478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74FB8C-3D82-415F-B0A8-2CC5D85BC73E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90A262-9BD5-05C8-D8A7-EAE1BCD3E73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485"/>
            <a:ext cx="6274391" cy="54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130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ULT MATCHED SAVINGS NETWORK - Section Hea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485"/>
            <a:ext cx="6274391" cy="5478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E4C489-1389-48FA-4993-7EBFB7C5D8D2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83061-C029-B20E-855B-3B4DC0F9F6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485"/>
            <a:ext cx="6274391" cy="54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720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MPAIGN FOR EVERY KID'S FUTURE - 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184"/>
            <a:ext cx="6274391" cy="5484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52C577-C5CA-854F-B47E-BDFB5E72212C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0CC4E3-0F36-7FCD-CD67-7511DD95EC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184"/>
            <a:ext cx="6274391" cy="5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571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MPAIGN FOR EVERY KID'S FUTURE - 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184"/>
            <a:ext cx="6274391" cy="5484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BBAA36-EEF4-1B31-ACBD-66467ADD8579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A4146B-D577-5379-A584-AF9D344CD3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184"/>
            <a:ext cx="6274391" cy="5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219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MPAIGN FOR EVERY KID'S FUTURE - Section Hea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184"/>
            <a:ext cx="6274391" cy="5484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225A57-0301-5718-6CAE-D4491564AA8A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9D01E-D11A-B969-A022-1AACD03369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184"/>
            <a:ext cx="6274391" cy="5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934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X OPPORTUNITY NETWORK - 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532131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X OPPORTUNITY NETWORK - 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905"/>
            <a:ext cx="6274391" cy="5470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DE7BE50-FB20-B619-D37D-40E7C297989C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50E59F-E0CB-40E6-4576-4A6054A1B2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905"/>
            <a:ext cx="6274391" cy="54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462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X OPPORTUNITY NETWORK - Section Hea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905"/>
            <a:ext cx="6274391" cy="5470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1205D9-04B4-3E34-91BB-7464E532AEAE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7760F2-746B-4A82-2306-4A7CFAA875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8" y="6053905"/>
            <a:ext cx="6274391" cy="54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6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NCIAL COACHING NETWORK - 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3905"/>
            <a:ext cx="6261402" cy="5470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6C30AF-A7FE-1EDA-26ED-238E898BAAFC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838F56-D4C7-68F6-0E0E-6C40DA514B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3905"/>
            <a:ext cx="6261402" cy="54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7146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NCIAL COACHING NETWORK - 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3905"/>
            <a:ext cx="6261402" cy="5470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4A5619-A068-7887-2F2F-AFA9C3B83C94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4A25B8-8CD2-6141-39BC-0B1FF00CE4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3905"/>
            <a:ext cx="6261402" cy="54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337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NCIAL COACHING NETWORK - Section Hea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3905"/>
            <a:ext cx="6261402" cy="5470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FF5268-1940-B4CA-4DD8-14F5A9FF4657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7D723B-99EF-3A1A-533E-21E405361E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3905"/>
            <a:ext cx="6261402" cy="54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669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 HOME NETWORK - 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4232"/>
            <a:ext cx="6261402" cy="5463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1FC0A4-1166-9313-501B-E3F3096DAA07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2C2BC5-6B03-3DC4-6088-DECDAA8B24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4232"/>
            <a:ext cx="6261402" cy="54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584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 HOME NETWORK - 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4232"/>
            <a:ext cx="6261402" cy="5463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CA9A21-799F-B8B5-ED80-CBD1A382E49E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61AFCC-8CB1-E0DE-D188-217FA4D3AF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4232"/>
            <a:ext cx="6261402" cy="54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856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 HOME NETWORK - Section Hea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4232"/>
            <a:ext cx="6261402" cy="5463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0999C7-F9F5-BF4F-5031-4EDEDB45674F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B427EE-9234-8089-F3E9-A97F2E8CA6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" y="6054232"/>
            <a:ext cx="6261402" cy="54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683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FORDABLE HOMEOWNERSHIP NETWORK - 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57" y="6054232"/>
            <a:ext cx="6221052" cy="5463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A1D533-3DA7-131D-5F8A-95AD52F717E1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B2A573-BF01-EB2E-F377-96723D919B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57" y="6054232"/>
            <a:ext cx="6221052" cy="54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122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FORDABLE HOMEOWNERSHIP NETWORK - 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57" y="6054232"/>
            <a:ext cx="6221052" cy="5463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9C1F215-B7CE-CC35-9A78-33F92865CB1A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C97329-41AF-DBC4-0F26-2D6AAE4E95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57" y="6054232"/>
            <a:ext cx="6221052" cy="54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57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FORDABLE HOMEOWNERSHIP NETWORK - Section Hea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-8466" y="48175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8466" y="1744134"/>
            <a:ext cx="9152466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185762" y="3300481"/>
            <a:ext cx="6784631" cy="818147"/>
          </a:xfrm>
          <a:prstGeom prst="rect">
            <a:avLst/>
          </a:prstGeom>
        </p:spPr>
        <p:txBody>
          <a:bodyPr/>
          <a:lstStyle>
            <a:lvl1pPr>
              <a:defRPr sz="3375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185762" y="4126968"/>
            <a:ext cx="6797819" cy="6738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57" y="6054232"/>
            <a:ext cx="6221052" cy="5463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D67ACB8-50BB-AD10-A2FA-7D9477F83F1C}"/>
              </a:ext>
            </a:extLst>
          </p:cNvPr>
          <p:cNvSpPr/>
          <p:nvPr userDrawn="1"/>
        </p:nvSpPr>
        <p:spPr>
          <a:xfrm>
            <a:off x="125046" y="5736492"/>
            <a:ext cx="2188308" cy="890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61651F-E706-93BA-B2EB-735E5F919D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57" y="6054232"/>
            <a:ext cx="6221052" cy="54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665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AX OPPORTUNITY NETWORK -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3254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X OPPORTUNITY NETWORK -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71958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91EB8-02E5-076D-8FAE-5B3F35340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7749BE-3BC6-2FB1-66B2-5A9EC65E2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175169-18B7-8966-8F3C-E0CD3468B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A8BDF0-BB61-F6F7-873D-BA38E9952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332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17173-4EB1-65C4-3E3D-B064050B1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C5C81D-BA58-CE24-6A72-8D788FA9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931A4-FEFB-FDB2-621E-1D2B1105E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F7C312-6412-3F72-5F57-801BDB07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173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477FA-FCA8-1060-E7CA-57499B627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C18BAF-E4D7-6E68-B8E8-FDC3A0762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664532-540A-5137-0921-C1D518AFE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6C557E-ED37-6A8A-5D5E-B1E9D893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3944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ftr" idx="11"/>
          </p:nvPr>
        </p:nvSpPr>
        <p:spPr>
          <a:xfrm>
            <a:off x="2607366" y="626530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sldNum" idx="12"/>
          </p:nvPr>
        </p:nvSpPr>
        <p:spPr>
          <a:xfrm>
            <a:off x="457203" y="6265306"/>
            <a:ext cx="7023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8" name="Google Shape;28;p20"/>
          <p:cNvSpPr txBox="1">
            <a:spLocks noGrp="1"/>
          </p:cNvSpPr>
          <p:nvPr>
            <p:ph type="body" idx="1"/>
          </p:nvPr>
        </p:nvSpPr>
        <p:spPr>
          <a:xfrm>
            <a:off x="959125" y="1761433"/>
            <a:ext cx="73152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900"/>
              <a:buChar char="■"/>
              <a:defRPr/>
            </a:lvl1pPr>
            <a:lvl2pPr marL="914400" lvl="1" indent="-32385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500"/>
              <a:buChar char="─"/>
              <a:defRPr/>
            </a:lvl2pPr>
            <a:lvl3pPr marL="1371600" lvl="2" indent="-3238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marL="228600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marL="2743200" lvl="5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800103" y="28835"/>
            <a:ext cx="73135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304291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77AB-6710-CC0B-C9D2-F99267DB6C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5BD893-FD95-8FAC-C911-92DE8F779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AB4F4-4351-403A-FF8B-65A644A19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D0E4B-AF3E-EA95-F188-4F319C5BF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0D0F2-8759-C49B-EA8E-7CBEBFE62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415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E4384-8C09-9384-6D09-903795BD6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03385-F0A8-DCAD-4A6D-057D3A479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48930-A544-AF81-47C1-D5C03E34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00484-711B-9168-616D-1A96342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E2692-2DE7-C237-419C-CD6D3943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9095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82CC0-3432-1B26-88DF-DF2F39E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F71D1-D9C0-D6B4-6742-F66BF806E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1397C-5C4A-C8AC-3849-64E1D6C83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9AA97-5CC5-2E26-8A25-F9B6884D7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019D0-CDBF-46A1-3149-A649E4C31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3980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27A7C-FE12-D438-BDE7-CF97DAF4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4BEB0-D15E-B692-2859-8B3ED2D84D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B78D91-1C3A-8146-A38E-1DF5029EA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7651A-C20E-4DE9-857C-B339F6694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8BEFDF-5560-51F7-92DD-BF0C9D1A9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976F60-87B7-48E0-8432-0B085DD1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1405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B0C8F-77C4-4FBF-C0BA-BF5571BC2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49845E-EBB5-1C5E-8D7C-B9CDA1DFA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91ADA-963E-656A-32F8-1407A61EB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37F41F-08F9-1DC8-9771-3967A8497A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29CDDD-0610-7177-393D-F63CA7605E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D2FFB2-D4D7-19C7-D17C-7D80B3178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8FFA69-5F49-5111-09C9-19ED69A7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D3884-602E-05CC-2924-8D3591B25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13281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C064-7A26-C901-D60C-95B68A2C9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989F4-5DC3-2C41-203D-23E4FEDB6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0D1C99-934F-5695-6AB9-2831862AC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5AC869-29A8-9EB9-622F-DD50D6290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700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62064-793D-FCAF-93E4-56E914A9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F1D0FD-651A-AD00-450F-A46F37A7C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A33B2-E5B4-1DF8-6E4F-19DA18B5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934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1F56-A5EA-1516-D201-F9DC9C3F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BCB5C-5B17-E53D-50A5-9FD2EB2D1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4DD3B-8D63-096F-CF6F-19DC9C62C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EC373E-44F6-22C3-C2B7-6F8D8A0F9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B0FCD-966A-3BAE-862C-87B2CB9BF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E9EB5-FD83-9A38-4BCA-8F90AA5DA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02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14CF-0B98-AC62-D29C-9E148EDA5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AE0349-32CD-B05C-5DF9-DA3D02321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0C100-07A4-645F-F331-99CF8D5EA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21964-8FEC-5CBC-68F7-83D9AB0E3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6DFEAE-0B0F-4E97-1215-8FD27BD0B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B496B-8340-925B-2E39-E03195C33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3501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8D087-93BB-F7AC-98D8-A82D0054E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57F4E-0829-34BD-32A6-80E18452F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68CFC-A174-8BDD-0D68-25C16E0BC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77616-231B-877D-2C67-C13891A4B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E52A8-7278-B965-3030-EE9CBB642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588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231FEC-F03B-F0ED-7A3A-A0EEF1788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5D2E98-533D-CCAF-DF69-7F2BC21A2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24D5E-9CA5-16DF-83D2-D44CA5EE8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23A98-7C16-9C7E-3976-8CE116793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F6011-8C71-1E27-C383-EA1EDEB5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3385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B9FB6-32F2-2AAB-4767-62A572C07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C3199D-7E78-71B4-1727-168469785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1B85D1-8B57-B4AF-1110-1523D33E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7E066A-EBFC-2555-71D5-B628DC3C2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51574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8A4B-CBD1-F3EF-B374-8741B3543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BD1833-C59B-2E53-5F6B-E73B9C46DD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473DF-BCA6-6E7F-F587-EB976B1A1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62FE0-1CE5-BE0F-E05C-941973A93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CADB3-9D92-8261-2D4B-EA493229C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3507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818B8-6E22-30D1-498B-C478BD549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A7032-9B7B-4EE7-B92F-7CED9518A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3EBAE-3B9C-543D-7038-C663D81C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EB44A-6959-CFB0-2F4F-8AA319034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09D16-AED2-E590-81BB-7B7ED0B6C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9085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C45A-D130-27F2-A6D3-71981CCC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E5CE1-00C1-A426-419B-5F6FC9D50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AE08F-92F3-7AD4-9F3F-6016D7475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87278-E9B5-9E54-4BE7-06599EEAF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514BA-A12E-4004-0467-D91570B0D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923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6978F-8D0B-4ECB-2A63-AA0C1386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CDCBE-4876-E56B-36D8-2B055785C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899B2-A0AC-1427-9A34-274527A6A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52C577-E995-A5C0-D1E7-79673840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29C20-D1F5-F613-7F05-5F7106D2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8CB88-D579-B60F-BFD3-0E4517E27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388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4E1B-9770-8BCA-F77B-7E3EB241F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12943-BE4A-3ECA-0A7B-A03802EC7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9E5FD-0600-9495-E1B7-6FA9FB2A8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CDCDF4-72A4-2A54-E0E0-A5D8B853A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BA2733-E861-7A24-643B-1FB485F5E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53A47-863A-D8D5-29B5-4BDA0E299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A6C5FE-4D2E-5F14-99CA-207693A1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0401B9-3EBB-ED72-AF83-4B481A62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636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95DC-A836-7234-BB63-96EBDCB9C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1210ED-9FF0-52B2-1488-B6B1DAEC9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9E773B-4C45-7E94-BA12-A9F6743CB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E15200-89A8-B89F-BB2F-22C4D988D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484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9A94F7-9BF3-2F6C-DFEA-505E29636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224A4E-1A43-B3CE-6AD1-CB817D502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5CC30-7916-D31A-CFFA-DD8253D02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2246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X OPPORTUNITY NETWORK -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44132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12571-0938-2D6E-74C1-FC5FAF8FB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7F8A5-60F6-F7E3-1E2B-396C9FB87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BA730-59BB-667C-F2A2-4F6889B35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90436-120E-6457-BA75-44D94CB64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2FAC3-89F5-2049-4421-FBF2F49F3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94119-800A-29AF-7CB2-62E70BE23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5341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1A63-7183-0874-150F-C18A2E6EF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566E2C-27BC-F041-9C7C-7085B5BC3C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E967D-140F-F0AA-1468-82B6696F1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8D2DA8-46D5-3E06-F86A-67F50716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2BECFC-29D8-ABA0-16FE-FA62033C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CE3F3-7388-8225-DFF7-4680F9C5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5615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3B4EB-0397-3390-D3FA-3E6D19C4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CAD35A-FABA-52F1-B0EA-37B4BD2D67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BCE77-09B5-4417-158A-D40A6135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3C663-D678-8356-1810-3927AC1A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3806C-7435-2AEE-9127-848752863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89010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35C1F4-4FB1-53EF-7E1D-CC37ED36A1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B188C-CA50-8C53-8BB6-6E3CAA832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C2970-5E07-978D-37D7-01E4E0CF5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ACB47-F9CF-B5E4-FC8F-7F1DF572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9554-FFAB-5951-2CB1-1D7B16C3F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6726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4BB68646-A58C-36F8-9238-79640371A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8" t="11083" r="9973" b="10493"/>
          <a:stretch/>
        </p:blipFill>
        <p:spPr>
          <a:xfrm>
            <a:off x="6950493" y="5112775"/>
            <a:ext cx="1933719" cy="144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0677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47541-DE8E-0439-8322-2F15FF5FA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9C6F8F-A992-EE5F-6AC4-F1777ACB6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79EC6-F21E-C78E-8AD4-F501E969C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5677F-54DE-60F4-0FC5-4EBC2DD98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5EAB9-1405-026F-63BF-E81C89589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0866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67D08-74BD-63C1-92B8-A80C57F0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1D466-1A52-AE1D-29C9-7A3C839BA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0D4DB-6CF6-8226-6272-06980FB46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22863-5522-060C-73D3-A43AF57D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34048-B479-C63E-4726-3D93F0619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4925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57B3-3E63-9870-DDCE-4716E42F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BB783-C529-B98C-3AD1-E24EF5F39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FED9B-2F79-DB83-FDB5-BCD876DD5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7C924-94F7-94EB-16E1-72A87EB18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91862-098D-C4D3-A9DD-3BC39CD25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5878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21050-1AA7-2287-DB4B-48D0E8675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220F0-535B-185A-E7A8-5FC346ABE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7F21A-E986-4989-EA25-320BF0D29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256BCD-12A6-0891-A9EC-B8A7D7416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9CE7A-02EF-BA98-0163-2C95A3C0A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026A0-3C07-0631-EA1C-F7598F72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6407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53C21-A975-9422-FD44-31287CB4D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DD722B-328A-11DB-466F-3D774142D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35B31-9760-84F9-7EF5-AF50F5A15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AA265-6C60-20C5-74ED-368CE05AED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D2B7D-20B4-6B43-23CA-17BF5BB82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8F921B-6643-EF9E-8C77-5C7DBB382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DCA10A-8CC2-1B95-E738-6C138E618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838840-207E-14B8-090C-2F97A27C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7510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1092C-CC9B-9361-D5ED-92490879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FC2D63-2A99-F0CE-D649-30B22DE9C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94A4F8-AAA3-4E63-2D44-FA814DEC6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3AC77-EBDD-6A50-132D-1800A3C8B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934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49D0BD-92B5-2B89-0B66-283A26D99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FC6711-97A6-710E-7426-CD1A7EAB4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766DB-F66A-5F82-6773-D75D912C8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9888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7469C-9343-09AD-D56E-54E7ED67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C1E53-6879-9143-5490-BAD9C7D2E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05CBD-A22C-0628-070C-BA7E1EF887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87860-F432-ACEC-162B-312FED3FC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C4A6C-1722-9482-F2E7-1C9630A82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D0198-CD92-25E0-119E-D8B38D88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8269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8CE0C-1A33-1423-3C20-7586C1DD4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255897-C1A9-9B9B-8CAF-D29878954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C2F76-53C3-9605-6A59-B4C242A33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896A8-0659-DE3C-29A3-685963F5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76269-72E4-7C9C-3CA4-8DB710D90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583FC-8BB6-971F-26A9-3AF079D1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713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07D2A-3C92-8DEA-A3BE-81F8BAD94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91312B-8A0F-A42C-EB4F-171A46528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5E6AE-BB0C-CB9F-4061-DCC286F14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421C3-7C45-1656-A951-5F26E3082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25274-B84C-99D2-0265-180D97680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1999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B21239-2091-DC92-BCE7-F6474587D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986A64-FB35-8AC8-87DE-818FFB4E5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ED995-306F-20B2-C91F-991FC90D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A8FF8-21DD-44AD-28E8-443869E21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812BA-E4D4-2274-14E0-2B89E6F59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80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9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42" Type="http://schemas.openxmlformats.org/officeDocument/2006/relationships/slideLayout" Target="../slideLayouts/slideLayout78.xml"/><Relationship Id="rId47" Type="http://schemas.openxmlformats.org/officeDocument/2006/relationships/slideLayout" Target="../slideLayouts/slideLayout83.xml"/><Relationship Id="rId50" Type="http://schemas.openxmlformats.org/officeDocument/2006/relationships/slideLayout" Target="../slideLayouts/slideLayout86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slideLayout" Target="../slideLayouts/slideLayout73.xml"/><Relationship Id="rId40" Type="http://schemas.openxmlformats.org/officeDocument/2006/relationships/slideLayout" Target="../slideLayouts/slideLayout76.xml"/><Relationship Id="rId45" Type="http://schemas.openxmlformats.org/officeDocument/2006/relationships/slideLayout" Target="../slideLayouts/slideLayout81.xml"/><Relationship Id="rId53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4" Type="http://schemas.openxmlformats.org/officeDocument/2006/relationships/slideLayout" Target="../slideLayouts/slideLayout80.xml"/><Relationship Id="rId52" Type="http://schemas.openxmlformats.org/officeDocument/2006/relationships/slideLayout" Target="../slideLayouts/slideLayout88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Relationship Id="rId43" Type="http://schemas.openxmlformats.org/officeDocument/2006/relationships/slideLayout" Target="../slideLayouts/slideLayout79.xml"/><Relationship Id="rId48" Type="http://schemas.openxmlformats.org/officeDocument/2006/relationships/slideLayout" Target="../slideLayouts/slideLayout84.xml"/><Relationship Id="rId8" Type="http://schemas.openxmlformats.org/officeDocument/2006/relationships/slideLayout" Target="../slideLayouts/slideLayout44.xml"/><Relationship Id="rId51" Type="http://schemas.openxmlformats.org/officeDocument/2006/relationships/slideLayout" Target="../slideLayouts/slideLayout87.xml"/><Relationship Id="rId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slideLayout" Target="../slideLayouts/slideLayout74.xml"/><Relationship Id="rId4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56.xml"/><Relationship Id="rId41" Type="http://schemas.openxmlformats.org/officeDocument/2006/relationships/slideLayout" Target="../slideLayouts/slideLayout77.xml"/><Relationship Id="rId54" Type="http://schemas.openxmlformats.org/officeDocument/2006/relationships/image" Target="../media/image2.jpe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49" Type="http://schemas.openxmlformats.org/officeDocument/2006/relationships/slideLayout" Target="../slideLayouts/slideLayout8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AA19DA-539D-6C8D-68D2-CA028669F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5BFEF-582E-1E8B-C2A4-9C279DE1F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803FF-0280-5B7C-F05B-7604083279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5024C-0932-9AFA-DBBF-2C3157032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292EE-C0A5-0BF2-B940-C277A0BE3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4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D470C7-6366-1B46-3BE4-43B81B71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AE369-B74C-DC11-B532-204495E57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05986-B0B8-52C0-BE44-CB3131652E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744F6-0F46-61C5-9C48-FF2F673AD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BA5E7-FECD-733F-2B2C-959B021279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3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52" r:id="rId8"/>
    <p:sldLayoutId id="2147483732" r:id="rId9"/>
    <p:sldLayoutId id="2147483733" r:id="rId10"/>
    <p:sldLayoutId id="2147483734" r:id="rId11"/>
    <p:sldLayoutId id="214748373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CB57FC-817E-C71F-DC1F-F98F0E19D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57F86-4913-EADA-7308-AA69EC3DC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0A899-6E7F-CBF5-DE93-ED0A27E9D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44CAC-E9BC-BC77-64E3-74AD0865B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90368-3581-A1DD-08CA-F11050E67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1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A702E-53F5-4ACC-8628-4FC9FB253EBF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b="0" i="0" u="none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6E01A-FCB0-43AE-94EA-7410694D985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5535F4-7366-47FF-810C-7752FE5E7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3544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  <p:sldLayoutId id="2147483773" r:id="rId18"/>
    <p:sldLayoutId id="2147483774" r:id="rId19"/>
    <p:sldLayoutId id="2147483775" r:id="rId20"/>
    <p:sldLayoutId id="2147483776" r:id="rId21"/>
    <p:sldLayoutId id="2147483777" r:id="rId22"/>
    <p:sldLayoutId id="2147483778" r:id="rId23"/>
    <p:sldLayoutId id="2147483779" r:id="rId24"/>
    <p:sldLayoutId id="2147483780" r:id="rId25"/>
    <p:sldLayoutId id="2147483781" r:id="rId26"/>
    <p:sldLayoutId id="2147483782" r:id="rId27"/>
    <p:sldLayoutId id="2147483783" r:id="rId28"/>
    <p:sldLayoutId id="2147483784" r:id="rId29"/>
    <p:sldLayoutId id="2147483785" r:id="rId30"/>
    <p:sldLayoutId id="2147483786" r:id="rId31"/>
    <p:sldLayoutId id="2147483787" r:id="rId32"/>
    <p:sldLayoutId id="2147483788" r:id="rId33"/>
    <p:sldLayoutId id="2147483789" r:id="rId34"/>
    <p:sldLayoutId id="2147483790" r:id="rId35"/>
    <p:sldLayoutId id="2147483791" r:id="rId36"/>
    <p:sldLayoutId id="2147483792" r:id="rId37"/>
    <p:sldLayoutId id="2147483793" r:id="rId38"/>
    <p:sldLayoutId id="2147483794" r:id="rId39"/>
    <p:sldLayoutId id="2147483795" r:id="rId40"/>
    <p:sldLayoutId id="2147483796" r:id="rId41"/>
    <p:sldLayoutId id="2147483797" r:id="rId42"/>
    <p:sldLayoutId id="2147483798" r:id="rId43"/>
    <p:sldLayoutId id="2147483799" r:id="rId44"/>
    <p:sldLayoutId id="2147483800" r:id="rId45"/>
    <p:sldLayoutId id="2147483801" r:id="rId46"/>
    <p:sldLayoutId id="2147483754" r:id="rId47"/>
    <p:sldLayoutId id="2147483753" r:id="rId48"/>
    <p:sldLayoutId id="2147483750" r:id="rId49"/>
    <p:sldLayoutId id="2147483736" r:id="rId50"/>
    <p:sldLayoutId id="2147483708" r:id="rId51"/>
    <p:sldLayoutId id="2147483841" r:id="rId5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AA19DA-539D-6C8D-68D2-CA028669F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5BFEF-582E-1E8B-C2A4-9C279DE1F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803FF-0280-5B7C-F05B-7604083279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03BA48-6429-42BA-A3D1-D63AEEEA01F3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5024C-0932-9AFA-DBBF-2C3157032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292EE-C0A5-0BF2-B940-C277A0BE3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2508A5-4FD0-4A90-B426-DCB67BCA1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8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D470C7-6366-1B46-3BE4-43B81B71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AE369-B74C-DC11-B532-204495E57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05986-B0B8-52C0-BE44-CB3131652E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B75EF2-4517-4930-882A-7DBF5B16DE6B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744F6-0F46-61C5-9C48-FF2F673AD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BA5E7-FECD-733F-2B2C-959B021279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4FF4ED-2B62-4C1E-92F4-40A457F92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1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CB57FC-817E-C71F-DC1F-F98F0E19D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57F86-4913-EADA-7308-AA69EC3DC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0A899-6E7F-CBF5-DE93-ED0A27E9D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88841-8A44-4EAE-A379-0912385C4612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44CAC-E9BC-BC77-64E3-74AD0865B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90368-3581-A1DD-08CA-F11050E67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1A1533-8819-469E-A4DD-3C66BE27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0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C4758-B930-4BC8-8C53-ACEC893B9E01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189177" y="3283061"/>
            <a:ext cx="3955902" cy="1722437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+mn-lt"/>
              </a:rPr>
              <a:t>Our Tax Site</a:t>
            </a:r>
            <a:endParaRPr lang="en-US" sz="4400" dirty="0">
              <a:latin typeface="+mn-lt"/>
            </a:endParaRPr>
          </a:p>
        </p:txBody>
      </p:sp>
      <p:pic>
        <p:nvPicPr>
          <p:cNvPr id="7" name="Picture 6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77808BD0-BF37-BB97-C879-FDED1DDF5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31"/>
            <a:ext cx="4401879" cy="328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0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9"/>
    </mc:Choice>
    <mc:Fallback xmlns="">
      <p:transition spd="slow" advTm="440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AABE1E-CE56-EA75-08BF-074551EA6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18000"/>
                    </a14:imgEffect>
                  </a14:imgLayer>
                </a14:imgProps>
              </a:ext>
            </a:extLst>
          </a:blip>
          <a:srcRect l="5466" t="5246" r="3721" b="53011"/>
          <a:stretch>
            <a:fillRect/>
          </a:stretch>
        </p:blipFill>
        <p:spPr>
          <a:xfrm>
            <a:off x="223283" y="1127041"/>
            <a:ext cx="8676168" cy="37639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2EB126-189A-E466-E132-285F56A6C8A0}"/>
              </a:ext>
            </a:extLst>
          </p:cNvPr>
          <p:cNvSpPr txBox="1"/>
          <p:nvPr/>
        </p:nvSpPr>
        <p:spPr>
          <a:xfrm>
            <a:off x="1520457" y="467833"/>
            <a:ext cx="3358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Our Chrome Desktop</a:t>
            </a:r>
          </a:p>
        </p:txBody>
      </p:sp>
    </p:spTree>
    <p:extLst>
      <p:ext uri="{BB962C8B-B14F-4D97-AF65-F5344CB8AC3E}">
        <p14:creationId xmlns:p14="http://schemas.microsoft.com/office/powerpoint/2010/main" val="131176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53"/>
    </mc:Choice>
    <mc:Fallback xmlns="">
      <p:transition spd="slow" advTm="3335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AD47130-65D2-FB5F-C765-F7E80220F4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25" t="1290" r="4934" b="33160"/>
          <a:stretch>
            <a:fillRect/>
          </a:stretch>
        </p:blipFill>
        <p:spPr bwMode="auto">
          <a:xfrm>
            <a:off x="472189" y="627321"/>
            <a:ext cx="8368694" cy="45613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93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216"/>
    </mc:Choice>
    <mc:Fallback xmlns="">
      <p:transition spd="slow" advTm="11121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053C0B7-3DD2-9AF0-7E85-239F42A71B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6" t="1290" r="4064" b="17417"/>
          <a:stretch>
            <a:fillRect/>
          </a:stretch>
        </p:blipFill>
        <p:spPr bwMode="auto">
          <a:xfrm>
            <a:off x="457200" y="484023"/>
            <a:ext cx="8325292" cy="47152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678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37"/>
    </mc:Choice>
    <mc:Fallback xmlns="">
      <p:transition spd="slow" advTm="8303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mputer screen shot of a website&#10;&#10;AI-generated content may be incorrect.">
            <a:extLst>
              <a:ext uri="{FF2B5EF4-FFF2-40B4-BE49-F238E27FC236}">
                <a16:creationId xmlns:a16="http://schemas.microsoft.com/office/drawing/2014/main" id="{3DD452BA-3CB6-4AD1-4772-4535243414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61" t="1548" r="4500" b="4255"/>
          <a:stretch>
            <a:fillRect/>
          </a:stretch>
        </p:blipFill>
        <p:spPr bwMode="auto">
          <a:xfrm>
            <a:off x="380251" y="336415"/>
            <a:ext cx="8370344" cy="48310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812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71"/>
    </mc:Choice>
    <mc:Fallback xmlns="">
      <p:transition spd="slow" advTm="2547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F9A4C98-0F34-B6E8-16BB-04A50F416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90" t="1548" r="1596"/>
          <a:stretch>
            <a:fillRect/>
          </a:stretch>
        </p:blipFill>
        <p:spPr bwMode="auto">
          <a:xfrm>
            <a:off x="510363" y="368951"/>
            <a:ext cx="8197702" cy="47984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2165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80"/>
    </mc:Choice>
    <mc:Fallback xmlns="">
      <p:transition spd="slow" advTm="5088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27BDC9D-6FBE-596B-EC20-2642018B0C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6" t="2065" r="4789" b="3998"/>
          <a:stretch>
            <a:fillRect/>
          </a:stretch>
        </p:blipFill>
        <p:spPr bwMode="auto">
          <a:xfrm>
            <a:off x="429187" y="404036"/>
            <a:ext cx="8204449" cy="47740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39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45"/>
    </mc:Choice>
    <mc:Fallback xmlns="">
      <p:transition spd="slow" advTm="1804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149550-708A-DBC2-127A-913761B3B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6" t="23850" r="39419" b="8140"/>
          <a:stretch>
            <a:fillRect/>
          </a:stretch>
        </p:blipFill>
        <p:spPr>
          <a:xfrm>
            <a:off x="415992" y="446567"/>
            <a:ext cx="8343969" cy="556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918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SECTOMILLISECCONVERTED" val="1"/>
  <p:tag name="MMPROD_UIDATA" val="&lt;database version=&quot;11.0&quot;&gt;&lt;object type=&quot;1&quot; unique_id=&quot;10001&quot;&gt;&lt;object type=&quot;2&quot; unique_id=&quot;19581&quot;&gt;&lt;object type=&quot;3&quot; unique_id=&quot;19582&quot;&gt;&lt;property id=&quot;20148&quot; value=&quot;5&quot;/&gt;&lt;property id=&quot;20300&quot; value=&quot;Slide 1 - &amp;quot;Module 2: FILING STATUS &amp;amp; DEPENDENCY&amp;quot;&quot;/&gt;&lt;property id=&quot;20307&quot; value=&quot;258&quot;/&gt;&lt;/object&gt;&lt;object type=&quot;3&quot; unique_id=&quot;19583&quot;&gt;&lt;property id=&quot;20148&quot; value=&quot;5&quot;/&gt;&lt;property id=&quot;20300&quot; value=&quot;Slide 2 - &amp;quot;By the end of this module you will…&amp;quot;&quot;/&gt;&lt;property id=&quot;20307&quot; value=&quot;261&quot;/&gt;&lt;/object&gt;&lt;object type=&quot;3&quot; unique_id=&quot;19584&quot;&gt;&lt;property id=&quot;20148&quot; value=&quot;5&quot;/&gt;&lt;property id=&quot;20300&quot; value=&quot;Slide 3 - &amp;quot;In this module…&amp;quot;&quot;/&gt;&lt;property id=&quot;20307&quot; value=&quot;259&quot;/&gt;&lt;/object&gt;&lt;object type=&quot;3&quot; unique_id=&quot;19585&quot;&gt;&lt;property id=&quot;20148&quot; value=&quot;5&quot;/&gt;&lt;property id=&quot;20300&quot; value=&quot;Slide 4 - &amp;quot;Filing Status&amp;quot;&quot;/&gt;&lt;property id=&quot;20307&quot; value=&quot;260&quot;/&gt;&lt;/object&gt;&lt;object type=&quot;3&quot; unique_id=&quot;19586&quot;&gt;&lt;property id=&quot;20148&quot; value=&quot;5&quot;/&gt;&lt;property id=&quot;20300&quot; value=&quot;Slide 5 - &amp;quot;Filing Status&amp;quot;&quot;/&gt;&lt;property id=&quot;20307&quot; value=&quot;262&quot;/&gt;&lt;/object&gt;&lt;object type=&quot;3&quot; unique_id=&quot;19587&quot;&gt;&lt;property id=&quot;20148&quot; value=&quot;5&quot;/&gt;&lt;property id=&quot;20300&quot; value=&quot;Slide 6 - &amp;quot;Filing Status:  Impact on the tax return&amp;quot;&quot;/&gt;&lt;property id=&quot;20307&quot; value=&quot;289&quot;/&gt;&lt;/object&gt;&lt;object type=&quot;3&quot; unique_id=&quot;19588&quot;&gt;&lt;property id=&quot;20148&quot; value=&quot;5&quot;/&gt;&lt;property id=&quot;20300&quot; value=&quot;Slide 7 - &amp;quot;Determining Filing Status&amp;quot;&quot;/&gt;&lt;property id=&quot;20307&quot; value=&quot;265&quot;/&gt;&lt;/object&gt;&lt;object type=&quot;3&quot; unique_id=&quot;19589&quot;&gt;&lt;property id=&quot;20148&quot; value=&quot;5&quot;/&gt;&lt;property id=&quot;20300&quot; value=&quot;Slide 8 - &amp;quot;Filing Status: Single &amp;quot;&quot;/&gt;&lt;property id=&quot;20307&quot; value=&quot;292&quot;/&gt;&lt;/object&gt;&lt;object type=&quot;3&quot; unique_id=&quot;19590&quot;&gt;&lt;property id=&quot;20148&quot; value=&quot;5&quot;/&gt;&lt;property id=&quot;20300&quot; value=&quot;Slide 9 - &amp;quot;Single Qualifications&amp;quot;&quot;/&gt;&lt;property id=&quot;20307&quot; value=&quot;269&quot;/&gt;&lt;/object&gt;&lt;object type=&quot;3&quot; unique_id=&quot;19591&quot;&gt;&lt;property id=&quot;20148&quot; value=&quot;5&quot;/&gt;&lt;property id=&quot;20300&quot; value=&quot;Slide 10 - &amp;quot;Filing Status:  Head of Household&amp;quot;&quot;/&gt;&lt;property id=&quot;20307&quot; value=&quot;278&quot;/&gt;&lt;/object&gt;&lt;object type=&quot;3&quot; unique_id=&quot;19592&quot;&gt;&lt;property id=&quot;20148&quot; value=&quot;5&quot;/&gt;&lt;property id=&quot;20300&quot; value=&quot;Slide 11 - &amp;quot;Head of Household Qualifications&amp;quot;&quot;/&gt;&lt;property id=&quot;20307&quot; value=&quot;291&quot;/&gt;&lt;/object&gt;&lt;object type=&quot;3&quot; unique_id=&quot;19593&quot;&gt;&lt;property id=&quot;20148&quot; value=&quot;5&quot;/&gt;&lt;property id=&quot;20300&quot; value=&quot;Slide 12 - &amp;quot;Examples for Head of Household&amp;quot;&quot;/&gt;&lt;property id=&quot;20307&quot; value=&quot;290&quot;/&gt;&lt;/object&gt;&lt;object type=&quot;3&quot; unique_id=&quot;19594&quot;&gt;&lt;property id=&quot;20148&quot; value=&quot;5&quot;/&gt;&lt;property id=&quot;20300&quot; value=&quot;Slide 13 - &amp;quot;Married Filing Jointly Qualifications (MFJ)&amp;quot;&quot;/&gt;&lt;property id=&quot;20307&quot; value=&quot;279&quot;/&gt;&lt;/object&gt;&lt;object type=&quot;3&quot; unique_id=&quot;19595&quot;&gt;&lt;property id=&quot;20148&quot; value=&quot;5&quot;/&gt;&lt;property id=&quot;20300&quot; value=&quot;Slide 14 - &amp;quot;Married Filing Separately Qualifications (MFS)&amp;quot;&quot;/&gt;&lt;property id=&quot;20307&quot; value=&quot;280&quot;/&gt;&lt;/object&gt;&lt;object type=&quot;3&quot; unique_id=&quot;19596&quot;&gt;&lt;property id=&quot;20148&quot; value=&quot;5&quot;/&gt;&lt;property id=&quot;20300&quot; value=&quot;Slide 15 - &amp;quot;Qualifying Surviving Spouse With Dependent Child&amp;quot;&quot;/&gt;&lt;property id=&quot;20307&quot; value=&quot;281&quot;/&gt;&lt;/object&gt;&lt;object type=&quot;3&quot; unique_id=&quot;19597&quot;&gt;&lt;property id=&quot;20148&quot; value=&quot;5&quot;/&gt;&lt;property id=&quot;20300&quot; value=&quot;Slide 16 - &amp;quot;Impact on the Tax Return&amp;quot;&quot;/&gt;&lt;property id=&quot;20307&quot; value=&quot;267&quot;/&gt;&lt;/object&gt;&lt;object type=&quot;3&quot; unique_id=&quot;19598&quot;&gt;&lt;property id=&quot;20148&quot; value=&quot;5&quot;/&gt;&lt;property id=&quot;20300&quot; value=&quot;Slide 17 - &amp;quot;Impact of Filing Status on Tax Return&amp;quot;&quot;/&gt;&lt;property id=&quot;20307&quot; value=&quot;271&quot;/&gt;&lt;/object&gt;&lt;object type=&quot;3&quot; unique_id=&quot;19599&quot;&gt;&lt;property id=&quot;20148&quot; value=&quot;5&quot;/&gt;&lt;property id=&quot;20300&quot; value=&quot;Slide 18 - &amp;quot;Re-Cap&amp;quot;&quot;/&gt;&lt;property id=&quot;20307&quot; value=&quot;268&quot;/&gt;&lt;/object&gt;&lt;object type=&quot;3&quot; unique_id=&quot;19600&quot;&gt;&lt;property id=&quot;20148&quot; value=&quot;5&quot;/&gt;&lt;property id=&quot;20300&quot; value=&quot;Slide 19 - &amp;quot;Re-Cap&amp;quot;&quot;/&gt;&lt;property id=&quot;20307&quot; value=&quot;272&quot;/&gt;&lt;/object&gt;&lt;object type=&quot;3&quot; unique_id=&quot;19603&quot;&gt;&lt;property id=&quot;20148&quot; value=&quot;5&quot;/&gt;&lt;property id=&quot;20300&quot; value=&quot;Slide 20&quot;/&gt;&lt;property id=&quot;20307&quot; value=&quot;294&quot;/&gt;&lt;/object&gt;&lt;object type=&quot;3&quot; unique_id=&quot;22684&quot;&gt;&lt;property id=&quot;20148&quot; value=&quot;5&quot;/&gt;&lt;property id=&quot;20300&quot; value=&quot;Slide 21 - &amp;quot;Module 2B: DEPENDENCY&amp;quot;&quot;/&gt;&lt;property id=&quot;20307&quot; value=&quot;295&quot;/&gt;&lt;/object&gt;&lt;object type=&quot;3&quot; unique_id=&quot;22685&quot;&gt;&lt;property id=&quot;20148&quot; value=&quot;5&quot;/&gt;&lt;property id=&quot;20300&quot; value=&quot;Slide 22 - &amp;quot;By the end of this module you will…&amp;quot;&quot;/&gt;&lt;property id=&quot;20307&quot; value=&quot;296&quot;/&gt;&lt;/object&gt;&lt;object type=&quot;3&quot; unique_id=&quot;22687&quot;&gt;&lt;property id=&quot;20148&quot; value=&quot;5&quot;/&gt;&lt;property id=&quot;20300&quot; value=&quot;Slide 23 - &amp;quot;What is a Dependent?&amp;quot;&quot;/&gt;&lt;property id=&quot;20307&quot; value=&quot;264&quot;/&gt;&lt;/object&gt;&lt;object type=&quot;3&quot; unique_id=&quot;22688&quot;&gt;&lt;property id=&quot;20148&quot; value=&quot;5&quot;/&gt;&lt;property id=&quot;20300&quot; value=&quot;Slide 24 - &amp;quot;What is a dependent?&amp;quot;&quot;/&gt;&lt;property id=&quot;20307&quot; value=&quot;263&quot;/&gt;&lt;/object&gt;&lt;object type=&quot;3&quot; unique_id=&quot;22689&quot;&gt;&lt;property id=&quot;20148&quot; value=&quot;5&quot;/&gt;&lt;property id=&quot;20300&quot; value=&quot;Slide 25 - &amp;quot;Who Qualifies as a Dependent?&amp;quot;&quot;/&gt;&lt;property id=&quot;20307&quot; value=&quot;266&quot;/&gt;&lt;/object&gt;&lt;object type=&quot;3&quot; unique_id=&quot;22690&quot;&gt;&lt;property id=&quot;20148&quot; value=&quot;5&quot;/&gt;&lt;property id=&quot;20300&quot; value=&quot;Slide 26 - &amp;quot;Qualifying Child&amp;quot;&quot;/&gt;&lt;property id=&quot;20307&quot; value=&quot;284&quot;/&gt;&lt;/object&gt;&lt;object type=&quot;3&quot; unique_id=&quot;22691&quot;&gt;&lt;property id=&quot;20148&quot; value=&quot;5&quot;/&gt;&lt;property id=&quot;20300&quot; value=&quot;Slide 27 - &amp;quot;Qualifying Relative&amp;quot;&quot;/&gt;&lt;property id=&quot;20307&quot; value=&quot;286&quot;/&gt;&lt;/object&gt;&lt;object type=&quot;3&quot; unique_id=&quot;22693&quot;&gt;&lt;property id=&quot;20148&quot; value=&quot;5&quot;/&gt;&lt;property id=&quot;20300&quot; value=&quot;Slide 28 - &amp;quot;Who is a Dependent?&amp;quot;&quot;/&gt;&lt;property id=&quot;20307&quot; value=&quot;270&quot;/&gt;&lt;/object&gt;&lt;object type=&quot;3&quot; unique_id=&quot;22694&quot;&gt;&lt;property id=&quot;20148&quot; value=&quot;5&quot;/&gt;&lt;property id=&quot;20300&quot; value=&quot;Slide 29 - &amp;quot;Who is a Dependent? (Notes)&amp;quot;&quot;/&gt;&lt;property id=&quot;20307&quot; value=&quot;283&quot;/&gt;&lt;/object&gt;&lt;object type=&quot;3&quot; unique_id=&quot;22695&quot;&gt;&lt;property id=&quot;20148&quot; value=&quot;5&quot;/&gt;&lt;property id=&quot;20300&quot; value=&quot;Slide 30 - &amp;quot;Impact of Dependents on a Tax Return&amp;quot;&quot;/&gt;&lt;property id=&quot;20307&quot; value=&quot;299&quot;/&gt;&lt;/object&gt;&lt;object type=&quot;3&quot; unique_id=&quot;22696&quot;&gt;&lt;property id=&quot;20148&quot; value=&quot;5&quot;/&gt;&lt;property id=&quot;20300&quot; value=&quot;Slide 31 - &amp;quot;Impact of Dependents on Tax Return&amp;quot;&quot;/&gt;&lt;property id=&quot;20307&quot; value=&quot;282&quot;/&gt;&lt;/object&gt;&lt;object type=&quot;3&quot; unique_id=&quot;22697&quot;&gt;&lt;property id=&quot;20148&quot; value=&quot;5&quot;/&gt;&lt;property id=&quot;20300&quot; value=&quot;Slide 32 - &amp;quot;Re-Cap&amp;quot;&quot;/&gt;&lt;property id=&quot;20307&quot; value=&quot;300&quot;/&gt;&lt;/object&gt;&lt;object type=&quot;3&quot; unique_id=&quot;22698&quot;&gt;&lt;property id=&quot;20148&quot; value=&quot;5&quot;/&gt;&lt;property id=&quot;20300&quot; value=&quot;Slide 33 - &amp;quot;Re-Cap of Dependents&amp;quot;&quot;/&gt;&lt;property id=&quot;20307&quot; value=&quot;301&quot;/&gt;&lt;/object&gt;&lt;object type=&quot;3&quot; unique_id=&quot;22699&quot;&gt;&lt;property id=&quot;20148&quot; value=&quot;5&quot;/&gt;&lt;property id=&quot;20300&quot; value=&quot;Slide 34 - &amp;quot;Up Next… Module 3: Income&amp;quot;&quot;/&gt;&lt;property id=&quot;20307&quot; value=&quot;302&quot;/&gt;&lt;/object&gt;&lt;/object&gt;&lt;object type=&quot;8&quot; unique_id=&quot;19627&quot;&gt;&lt;/object&gt;&lt;/object&gt;&lt;/database&gt;"/>
</p:tagLst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JOCO VITA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A1A20"/>
      </a:accent1>
      <a:accent2>
        <a:srgbClr val="ED1C24"/>
      </a:accent2>
      <a:accent3>
        <a:srgbClr val="ED7D31"/>
      </a:accent3>
      <a:accent4>
        <a:srgbClr val="FBB040"/>
      </a:accent4>
      <a:accent5>
        <a:srgbClr val="92D050"/>
      </a:accent5>
      <a:accent6>
        <a:srgbClr val="008E96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OCO VITA" id="{87E1C96B-E74A-4DA5-8716-8600DB14ED06}" vid="{6B4EB15D-AA4D-4043-A394-ED4671DADEA5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A27F03C420D4A829CE8A7DFEA5DDD" ma:contentTypeVersion="14" ma:contentTypeDescription="Create a new document." ma:contentTypeScope="" ma:versionID="ee91d4347f4be8f7f27dabca52e8a428">
  <xsd:schema xmlns:xsd="http://www.w3.org/2001/XMLSchema" xmlns:xs="http://www.w3.org/2001/XMLSchema" xmlns:p="http://schemas.microsoft.com/office/2006/metadata/properties" xmlns:ns2="83da1458-8ba3-4370-b0e3-e4e5d69de0ed" xmlns:ns3="dec43b2d-fef4-46b2-88d1-72af7303258b" targetNamespace="http://schemas.microsoft.com/office/2006/metadata/properties" ma:root="true" ma:fieldsID="8dc7e96359a9b0adfeade5a2ea993260" ns2:_="" ns3:_="">
    <xsd:import namespace="83da1458-8ba3-4370-b0e3-e4e5d69de0ed"/>
    <xsd:import namespace="dec43b2d-fef4-46b2-88d1-72af730325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da1458-8ba3-4370-b0e3-e4e5d69de0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c43b2d-fef4-46b2-88d1-72af730325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ec43b2d-fef4-46b2-88d1-72af7303258b">
      <UserInfo>
        <DisplayName>Daniel Leonardini</DisplayName>
        <AccountId>24210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93B7541-E43A-4680-95F2-40CC8A6D9718}">
  <ds:schemaRefs>
    <ds:schemaRef ds:uri="83da1458-8ba3-4370-b0e3-e4e5d69de0ed"/>
    <ds:schemaRef ds:uri="dec43b2d-fef4-46b2-88d1-72af730325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6747E8-AAE7-498A-9598-04882BEC5F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7828C7-FE45-44BE-AC2F-E7233D5A8681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dec43b2d-fef4-46b2-88d1-72af7303258b"/>
    <ds:schemaRef ds:uri="http://www.w3.org/XML/1998/namespace"/>
    <ds:schemaRef ds:uri="http://schemas.openxmlformats.org/package/2006/metadata/core-properties"/>
    <ds:schemaRef ds:uri="http://purl.org/dc/dcmitype/"/>
    <ds:schemaRef ds:uri="83da1458-8ba3-4370-b0e3-e4e5d69de0ed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2017 Prosperity Now</Template>
  <TotalTime>400</TotalTime>
  <Words>13</Words>
  <Application>Microsoft Office PowerPoint</Application>
  <PresentationFormat>On-screen Show (4:3)</PresentationFormat>
  <Paragraphs>9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Wingdings</vt:lpstr>
      <vt:lpstr>2_Custom Design</vt:lpstr>
      <vt:lpstr>1_Custom Design</vt:lpstr>
      <vt:lpstr>Custom Design</vt:lpstr>
      <vt:lpstr>JOCO VITA</vt:lpstr>
      <vt:lpstr>3_Custom Design</vt:lpstr>
      <vt:lpstr>4_Custom Design</vt:lpstr>
      <vt:lpstr>5_Custom Design</vt:lpstr>
      <vt:lpstr>Our Tax 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CFED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Roberto Arjona</dc:creator>
  <cp:lastModifiedBy>KATHIE Saunders</cp:lastModifiedBy>
  <cp:revision>379</cp:revision>
  <cp:lastPrinted>2018-10-10T19:41:24Z</cp:lastPrinted>
  <dcterms:created xsi:type="dcterms:W3CDTF">2018-03-27T18:37:52Z</dcterms:created>
  <dcterms:modified xsi:type="dcterms:W3CDTF">2026-01-14T22:38:26Z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0x010100624A27F03C420D4A829CE8A7DFEA5DDD</vt:lpwstr>
  </property>
  <property fmtid="{D5CDD505-2E9C-101B-9397-08002B2CF9AE}" pid="3" name="TaxKeyword">
    <vt:lpwstr/>
  </property>
  <property fmtid="{D5CDD505-2E9C-101B-9397-08002B2CF9AE}" pid="4" name="MSIP_Label_e19bc7cb-3ba4-4ab5-9c13-d81e73257b0d_Enabled">
    <vt:lpwstr>true</vt:lpwstr>
  </property>
  <property fmtid="{D5CDD505-2E9C-101B-9397-08002B2CF9AE}" pid="5" name="MSIP_Label_e19bc7cb-3ba4-4ab5-9c13-d81e73257b0d_SetDate">
    <vt:lpwstr>2022-10-27T18:47:08Z</vt:lpwstr>
  </property>
  <property fmtid="{D5CDD505-2E9C-101B-9397-08002B2CF9AE}" pid="6" name="MSIP_Label_e19bc7cb-3ba4-4ab5-9c13-d81e73257b0d_Method">
    <vt:lpwstr>Standard</vt:lpwstr>
  </property>
  <property fmtid="{D5CDD505-2E9C-101B-9397-08002B2CF9AE}" pid="7" name="MSIP_Label_e19bc7cb-3ba4-4ab5-9c13-d81e73257b0d_Name">
    <vt:lpwstr>PII</vt:lpwstr>
  </property>
  <property fmtid="{D5CDD505-2E9C-101B-9397-08002B2CF9AE}" pid="8" name="MSIP_Label_e19bc7cb-3ba4-4ab5-9c13-d81e73257b0d_SiteId">
    <vt:lpwstr>80fde7e3-5672-41e7-a51c-bc3cf7304348</vt:lpwstr>
  </property>
  <property fmtid="{D5CDD505-2E9C-101B-9397-08002B2CF9AE}" pid="9" name="MSIP_Label_e19bc7cb-3ba4-4ab5-9c13-d81e73257b0d_ActionId">
    <vt:lpwstr>03e757ec-6687-4ea6-9487-265c0dcbab2f</vt:lpwstr>
  </property>
  <property fmtid="{D5CDD505-2E9C-101B-9397-08002B2CF9AE}" pid="10" name="MSIP_Label_e19bc7cb-3ba4-4ab5-9c13-d81e73257b0d_ContentBits">
    <vt:lpwstr>0</vt:lpwstr>
  </property>
</Properties>
</file>