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12192000" cy="6858000"/>
  <p:notesSz cx="6858000" cy="9144000"/>
  <p:embeddedFontLst>
    <p:embeddedFont>
      <p:font typeface="Calibri" panose="020F0502020204030204" pitchFamily="34" charset="0"/>
      <p:regular r:id="rId51"/>
      <p:bold r:id="rId52"/>
      <p:italic r:id="rId53"/>
      <p:boldItalic r:id="rId54"/>
    </p:embeddedFont>
    <p:embeddedFont>
      <p:font typeface="Open Sans" panose="020B0606030504020204" pitchFamily="34" charset="0"/>
      <p:regular r:id="rId55"/>
      <p:bold r:id="rId56"/>
      <p:italic r:id="rId57"/>
      <p:boldItalic r:id="rId58"/>
    </p:embeddedFont>
    <p:embeddedFont>
      <p:font typeface="Quattrocento Sans" panose="020B0604020202020204" charset="0"/>
      <p:regular r:id="rId59"/>
      <p:bold r:id="rId60"/>
      <p:italic r:id="rId61"/>
      <p:boldItalic r:id="rId62"/>
    </p:embeddedFont>
    <p:embeddedFont>
      <p:font typeface="Roboto" panose="02000000000000000000" pitchFamily="2"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296">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7" roundtripDataSignature="AMtx7mjXC4TuFpbM59fPh8eRSLvH2ADZk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01" y="230"/>
      </p:cViewPr>
      <p:guideLst>
        <p:guide orient="horz" pos="1296"/>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font" Target="fonts/font13.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font" Target="fonts/font1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61"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font" Target="fonts/font14.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67"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font" Target="fonts/font12.fntdata"/><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
        <p:nvSpPr>
          <p:cNvPr id="7" name="Google Shape;7;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325120" algn="l" rtl="0">
              <a:lnSpc>
                <a:spcPct val="100000"/>
              </a:lnSpc>
              <a:spcBef>
                <a:spcPts val="480"/>
              </a:spcBef>
              <a:spcAft>
                <a:spcPts val="0"/>
              </a:spcAft>
              <a:buClr>
                <a:srgbClr val="953734"/>
              </a:buClr>
              <a:buSzPts val="1520"/>
              <a:buFont typeface="Calibri"/>
              <a:buChar char="●"/>
              <a:defRPr sz="1600" b="1" i="0" u="none" strike="noStrike" cap="none">
                <a:solidFill>
                  <a:schemeClr val="dk1"/>
                </a:solidFill>
                <a:latin typeface="Calibri"/>
                <a:ea typeface="Calibri"/>
                <a:cs typeface="Calibri"/>
                <a:sym typeface="Calibri"/>
              </a:defRPr>
            </a:lvl1pPr>
            <a:lvl2pPr marL="914400" marR="0" lvl="1" indent="-299719" algn="l" rtl="0">
              <a:lnSpc>
                <a:spcPct val="100000"/>
              </a:lnSpc>
              <a:spcBef>
                <a:spcPts val="480"/>
              </a:spcBef>
              <a:spcAft>
                <a:spcPts val="0"/>
              </a:spcAft>
              <a:buClr>
                <a:srgbClr val="953734"/>
              </a:buClr>
              <a:buSzPts val="1120"/>
              <a:buFont typeface="Noto Sans Symbols"/>
              <a:buChar char="■"/>
              <a:defRPr sz="1600" b="1" i="0" u="none" strike="noStrike" cap="none">
                <a:solidFill>
                  <a:schemeClr val="dk1"/>
                </a:solidFill>
                <a:latin typeface="Calibri"/>
                <a:ea typeface="Calibri"/>
                <a:cs typeface="Calibri"/>
                <a:sym typeface="Calibri"/>
              </a:defRPr>
            </a:lvl2pPr>
            <a:lvl3pPr marL="1371600" marR="0" lvl="2" indent="-299719" algn="l" rtl="0">
              <a:lnSpc>
                <a:spcPct val="100000"/>
              </a:lnSpc>
              <a:spcBef>
                <a:spcPts val="480"/>
              </a:spcBef>
              <a:spcAft>
                <a:spcPts val="0"/>
              </a:spcAft>
              <a:buClr>
                <a:srgbClr val="953734"/>
              </a:buClr>
              <a:buSzPts val="1120"/>
              <a:buFont typeface="Noto Sans Symbols"/>
              <a:buChar char="✹"/>
              <a:defRPr sz="16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7" name="Google Shape;6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b="1"/>
          </a:p>
        </p:txBody>
      </p:sp>
      <p:sp>
        <p:nvSpPr>
          <p:cNvPr id="68" name="Google Shape;6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1</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fb3de0d1f5_0_6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 name="Google Shape;75;gfb3de0d1f5_0_6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
        <p:nvSpPr>
          <p:cNvPr id="76" name="Google Shape;76;gfb3de0d1f5_0_6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fb3de0d1f5_0_6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Google Shape;83;gfb3de0d1f5_0_6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84" name="Google Shape;84;gfb3de0d1f5_0_6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fb3de0d1f5_0_6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gfb3de0d1f5_0_6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
        <p:nvSpPr>
          <p:cNvPr id="92" name="Google Shape;92;gfb3de0d1f5_0_6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80"/>
              </a:spcBef>
              <a:spcAft>
                <a:spcPts val="0"/>
              </a:spcAft>
              <a:buSzPts val="1520"/>
              <a:buNone/>
            </a:pPr>
            <a:endParaRPr/>
          </a:p>
        </p:txBody>
      </p:sp>
      <p:sp>
        <p:nvSpPr>
          <p:cNvPr id="99" name="Google Shape;9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80"/>
              </a:spcBef>
              <a:spcAft>
                <a:spcPts val="0"/>
              </a:spcAft>
              <a:buSzPts val="1520"/>
              <a:buNone/>
            </a:pPr>
            <a:endParaRPr/>
          </a:p>
        </p:txBody>
      </p:sp>
      <p:sp>
        <p:nvSpPr>
          <p:cNvPr id="107" name="Google Shape;107;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fb3de0d1f5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gfb3de0d1f5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
        <p:nvSpPr>
          <p:cNvPr id="115" name="Google Shape;115;gfb3de0d1f5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fb3de0d1f5_0_6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gfb3de0d1f5_0_6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
        <p:nvSpPr>
          <p:cNvPr id="138" name="Google Shape;138;gfb3de0d1f5_0_6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
        <p:nvSpPr>
          <p:cNvPr id="144" name="Google Shape;14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520"/>
              <a:buNone/>
            </a:pPr>
            <a:r>
              <a:rPr lang="en-US"/>
              <a:t>This diagram shows some of the major steps to certification</a:t>
            </a:r>
            <a:endParaRPr/>
          </a:p>
          <a:p>
            <a:pPr marL="0" lvl="0" indent="0" algn="l" rtl="0">
              <a:lnSpc>
                <a:spcPct val="100000"/>
              </a:lnSpc>
              <a:spcBef>
                <a:spcPts val="0"/>
              </a:spcBef>
              <a:spcAft>
                <a:spcPts val="0"/>
              </a:spcAft>
              <a:buSzPts val="1520"/>
              <a:buNone/>
            </a:pPr>
            <a:endParaRPr/>
          </a:p>
          <a:p>
            <a:pPr marL="0" lvl="0" indent="0" algn="l" rtl="0">
              <a:lnSpc>
                <a:spcPct val="100000"/>
              </a:lnSpc>
              <a:spcBef>
                <a:spcPts val="0"/>
              </a:spcBef>
              <a:spcAft>
                <a:spcPts val="0"/>
              </a:spcAft>
              <a:buSzPts val="1520"/>
              <a:buNone/>
            </a:pPr>
            <a:r>
              <a:rPr lang="en-US"/>
              <a:t>We’ll go into a bit more detail of each step so that you understand the major “signposts” on your journey in subsequent slides. </a:t>
            </a:r>
            <a:endParaRPr/>
          </a:p>
          <a:p>
            <a:pPr marL="0" lvl="0" indent="0" algn="l" rtl="0">
              <a:lnSpc>
                <a:spcPct val="100000"/>
              </a:lnSpc>
              <a:spcBef>
                <a:spcPts val="0"/>
              </a:spcBef>
              <a:spcAft>
                <a:spcPts val="0"/>
              </a:spcAft>
              <a:buSzPts val="1520"/>
              <a:buNone/>
            </a:pPr>
            <a:endParaRPr/>
          </a:p>
          <a:p>
            <a:pPr marL="0" lvl="0" indent="0" algn="l" rtl="0">
              <a:lnSpc>
                <a:spcPct val="100000"/>
              </a:lnSpc>
              <a:spcBef>
                <a:spcPts val="0"/>
              </a:spcBef>
              <a:spcAft>
                <a:spcPts val="0"/>
              </a:spcAft>
              <a:buSzPts val="1520"/>
              <a:buNone/>
            </a:pPr>
            <a:r>
              <a:rPr lang="en-US"/>
              <a:t>The color coding on this diagram gives you an idea where you register and complete each step.  </a:t>
            </a:r>
            <a:endParaRPr/>
          </a:p>
          <a:p>
            <a:pPr marL="457200" lvl="1" indent="0" algn="l" rtl="0">
              <a:lnSpc>
                <a:spcPct val="100000"/>
              </a:lnSpc>
              <a:spcBef>
                <a:spcPts val="480"/>
              </a:spcBef>
              <a:spcAft>
                <a:spcPts val="0"/>
              </a:spcAft>
              <a:buSzPts val="1120"/>
              <a:buNone/>
            </a:pPr>
            <a:r>
              <a:rPr lang="en-US"/>
              <a:t>All of the Green Steps are available via the CASH Oregon Volunteer System (CVS) </a:t>
            </a:r>
            <a:endParaRPr/>
          </a:p>
          <a:p>
            <a:pPr marL="457200" lvl="1" indent="0" algn="l" rtl="0">
              <a:lnSpc>
                <a:spcPct val="100000"/>
              </a:lnSpc>
              <a:spcBef>
                <a:spcPts val="480"/>
              </a:spcBef>
              <a:spcAft>
                <a:spcPts val="0"/>
              </a:spcAft>
              <a:buSzPts val="1120"/>
              <a:buNone/>
            </a:pPr>
            <a:r>
              <a:rPr lang="en-US"/>
              <a:t>- When you see Green, think of Cash</a:t>
            </a:r>
            <a:endParaRPr/>
          </a:p>
          <a:p>
            <a:pPr marL="457200" lvl="1" indent="0" algn="l" rtl="0">
              <a:lnSpc>
                <a:spcPct val="100000"/>
              </a:lnSpc>
              <a:spcBef>
                <a:spcPts val="480"/>
              </a:spcBef>
              <a:spcAft>
                <a:spcPts val="0"/>
              </a:spcAft>
              <a:buSzPts val="1120"/>
              <a:buNone/>
            </a:pPr>
            <a:endParaRPr/>
          </a:p>
          <a:p>
            <a:pPr marL="457200" lvl="1" indent="0" algn="l" rtl="0">
              <a:lnSpc>
                <a:spcPct val="100000"/>
              </a:lnSpc>
              <a:spcBef>
                <a:spcPts val="480"/>
              </a:spcBef>
              <a:spcAft>
                <a:spcPts val="0"/>
              </a:spcAft>
              <a:buSzPts val="1120"/>
              <a:buNone/>
            </a:pPr>
            <a:r>
              <a:rPr lang="en-US"/>
              <a:t>All of the Blue steps are completed on the IRS Link &amp; Learn Website</a:t>
            </a:r>
            <a:endParaRPr/>
          </a:p>
          <a:p>
            <a:pPr marL="457200" lvl="1" indent="0" algn="l" rtl="0">
              <a:lnSpc>
                <a:spcPct val="100000"/>
              </a:lnSpc>
              <a:spcBef>
                <a:spcPts val="480"/>
              </a:spcBef>
              <a:spcAft>
                <a:spcPts val="0"/>
              </a:spcAft>
              <a:buSzPts val="1120"/>
              <a:buNone/>
            </a:pPr>
            <a:r>
              <a:rPr lang="en-US"/>
              <a:t>- When you see Blue, think of the IRS logo.</a:t>
            </a:r>
            <a:endParaRPr/>
          </a:p>
        </p:txBody>
      </p:sp>
      <p:sp>
        <p:nvSpPr>
          <p:cNvPr id="151" name="Google Shape;15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10081113a0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g10081113a0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
        <p:nvSpPr>
          <p:cNvPr id="175" name="Google Shape;175;g10081113a0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fb3de0d1f5_0_6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gfb3de0d1f5_0_6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sp>
        <p:nvSpPr>
          <p:cNvPr id="183" name="Google Shape;183;gfb3de0d1f5_0_6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69863" lvl="0" indent="-73343" algn="l" rtl="0">
              <a:lnSpc>
                <a:spcPct val="100000"/>
              </a:lnSpc>
              <a:spcBef>
                <a:spcPts val="0"/>
              </a:spcBef>
              <a:spcAft>
                <a:spcPts val="0"/>
              </a:spcAft>
              <a:buSzPts val="1520"/>
              <a:buNone/>
            </a:pPr>
            <a:endParaRPr/>
          </a:p>
        </p:txBody>
      </p:sp>
      <p:sp>
        <p:nvSpPr>
          <p:cNvPr id="195" name="Google Shape;19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fb3de0d1f5_0_7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gfb3de0d1f5_0_7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
        <p:nvSpPr>
          <p:cNvPr id="205" name="Google Shape;205;gfb3de0d1f5_0_7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fb3de0d1f5_0_7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gfb3de0d1f5_0_7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sp>
        <p:nvSpPr>
          <p:cNvPr id="213" name="Google Shape;213;gfb3de0d1f5_0_7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fb3de0d1f5_0_7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gfb3de0d1f5_0_7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
        <p:nvSpPr>
          <p:cNvPr id="222" name="Google Shape;222;gfb3de0d1f5_0_7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fb3de0d1f5_0_7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gfb3de0d1f5_0_7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17</a:t>
            </a:fld>
            <a:endParaRPr/>
          </a:p>
        </p:txBody>
      </p:sp>
      <p:sp>
        <p:nvSpPr>
          <p:cNvPr id="232" name="Google Shape;232;gfb3de0d1f5_0_7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fb3de0d1f5_0_7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fb3de0d1f5_0_7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
        <p:nvSpPr>
          <p:cNvPr id="240" name="Google Shape;240;gfb3de0d1f5_0_7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fb3de0d1f5_0_7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gfb3de0d1f5_0_7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19</a:t>
            </a:fld>
            <a:endParaRPr/>
          </a:p>
        </p:txBody>
      </p:sp>
      <p:sp>
        <p:nvSpPr>
          <p:cNvPr id="248" name="Google Shape;248;gfb3de0d1f5_0_7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fb3de0d1f5_0_7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gfb3de0d1f5_0_7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20</a:t>
            </a:fld>
            <a:endParaRPr/>
          </a:p>
        </p:txBody>
      </p:sp>
      <p:sp>
        <p:nvSpPr>
          <p:cNvPr id="256" name="Google Shape;256;gfb3de0d1f5_0_7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fb3de0d1f5_0_7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gfb3de0d1f5_0_7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21</a:t>
            </a:fld>
            <a:endParaRPr/>
          </a:p>
        </p:txBody>
      </p:sp>
      <p:sp>
        <p:nvSpPr>
          <p:cNvPr id="264" name="Google Shape;264;gfb3de0d1f5_0_7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69863" lvl="0" indent="-73343" algn="l" rtl="0">
              <a:lnSpc>
                <a:spcPct val="100000"/>
              </a:lnSpc>
              <a:spcBef>
                <a:spcPts val="0"/>
              </a:spcBef>
              <a:spcAft>
                <a:spcPts val="0"/>
              </a:spcAft>
              <a:buSzPts val="1520"/>
              <a:buNone/>
            </a:pPr>
            <a:endParaRPr/>
          </a:p>
        </p:txBody>
      </p:sp>
      <p:sp>
        <p:nvSpPr>
          <p:cNvPr id="271" name="Google Shape;27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9" name="Google Shape;27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280" name="Google Shape;28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23</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fb3de0d1f5_0_7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gfb3de0d1f5_0_7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
        <p:nvSpPr>
          <p:cNvPr id="289" name="Google Shape;289;gfb3de0d1f5_0_7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fb3de0d1f5_0_7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gfb3de0d1f5_0_7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
        <p:nvSpPr>
          <p:cNvPr id="297" name="Google Shape;297;gfb3de0d1f5_0_7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4" name="Google Shape;304;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305" name="Google Shape;305;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26</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14" name="Google Shape;31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315" name="Google Shape;31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27</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24" name="Google Shape;32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325" name="Google Shape;325;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28</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34" name="Google Shape;33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335" name="Google Shape;33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29</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4" name="Google Shape;34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345" name="Google Shape;345;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30</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fb0c42290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54" name="Google Shape;354;gfb0c42290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355" name="Google Shape;355;gfb0c42290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31</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fb3de0d1f5_0_7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gfb3de0d1f5_0_7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32</a:t>
            </a:fld>
            <a:endParaRPr/>
          </a:p>
        </p:txBody>
      </p:sp>
      <p:sp>
        <p:nvSpPr>
          <p:cNvPr id="365" name="Google Shape;365;gfb3de0d1f5_0_7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fb3de0d1f5_0_7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fb3de0d1f5_0_7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33</a:t>
            </a:fld>
            <a:endParaRPr/>
          </a:p>
        </p:txBody>
      </p:sp>
      <p:sp>
        <p:nvSpPr>
          <p:cNvPr id="372" name="Google Shape;372;gfb3de0d1f5_0_7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8" name="Google Shape;3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379" name="Google Shape;3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34</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88" name="Google Shape;38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389" name="Google Shape;389;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35</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99" name="Google Shape;39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400" name="Google Shape;400;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36</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09" name="Google Shape;40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410" name="Google Shape;410;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37</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19" name="Google Shape;41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420" name="Google Shape;420;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38</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fb3de0d1f5_0_8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gfb3de0d1f5_0_8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39</a:t>
            </a:fld>
            <a:endParaRPr/>
          </a:p>
        </p:txBody>
      </p:sp>
      <p:sp>
        <p:nvSpPr>
          <p:cNvPr id="431" name="Google Shape;431;gfb3de0d1f5_0_8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fb3de0d1f5_0_8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gfb3de0d1f5_0_8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40</a:t>
            </a:fld>
            <a:endParaRPr/>
          </a:p>
        </p:txBody>
      </p:sp>
      <p:sp>
        <p:nvSpPr>
          <p:cNvPr id="438" name="Google Shape;438;gfb3de0d1f5_0_8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10081113a00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g10081113a00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41</a:t>
            </a:fld>
            <a:endParaRPr/>
          </a:p>
        </p:txBody>
      </p:sp>
      <p:sp>
        <p:nvSpPr>
          <p:cNvPr id="446" name="Google Shape;446;g10081113a00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
        <p:nvSpPr>
          <p:cNvPr id="453" name="Google Shape;45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fb3de0d1f5_0_8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gfb3de0d1f5_0_8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43</a:t>
            </a:fld>
            <a:endParaRPr/>
          </a:p>
        </p:txBody>
      </p:sp>
      <p:sp>
        <p:nvSpPr>
          <p:cNvPr id="461" name="Google Shape;461;gfb3de0d1f5_0_8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67" name="Google Shape;467;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20"/>
              <a:buNone/>
            </a:pPr>
            <a:endParaRPr/>
          </a:p>
        </p:txBody>
      </p:sp>
      <p:sp>
        <p:nvSpPr>
          <p:cNvPr id="468" name="Google Shape;468;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chemeClr val="dk1"/>
                </a:solidFill>
                <a:latin typeface="Calibri"/>
                <a:ea typeface="Calibri"/>
                <a:cs typeface="Calibri"/>
                <a:sym typeface="Calibri"/>
              </a:rPr>
              <a:t>44</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fb3de0d1f5_0_8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gfb3de0d1f5_0_8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45</a:t>
            </a:fld>
            <a:endParaRPr/>
          </a:p>
        </p:txBody>
      </p:sp>
      <p:sp>
        <p:nvSpPr>
          <p:cNvPr id="477" name="Google Shape;477;gfb3de0d1f5_0_8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fb3de0d1f5_0_8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gfb3de0d1f5_0_8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46</a:t>
            </a:fld>
            <a:endParaRPr/>
          </a:p>
        </p:txBody>
      </p:sp>
      <p:sp>
        <p:nvSpPr>
          <p:cNvPr id="485" name="Google Shape;485;gfb3de0d1f5_0_8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fb3de0d1f5_0_8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2" name="Google Shape;492;gfb3de0d1f5_0_8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47</a:t>
            </a:fld>
            <a:endParaRPr/>
          </a:p>
        </p:txBody>
      </p:sp>
      <p:sp>
        <p:nvSpPr>
          <p:cNvPr id="493" name="Google Shape;493;gfb3de0d1f5_0_8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80"/>
              </a:spcBef>
              <a:spcAft>
                <a:spcPts val="0"/>
              </a:spcAft>
              <a:buSzPts val="152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4: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48</a:t>
            </a:fld>
            <a:endParaRPr sz="1200" b="0" i="0" u="none" strike="noStrike" cap="none">
              <a:solidFill>
                <a:schemeClr val="dk1"/>
              </a:solidFill>
              <a:latin typeface="Calibri"/>
              <a:ea typeface="Calibri"/>
              <a:cs typeface="Calibri"/>
              <a:sym typeface="Calibri"/>
            </a:endParaRPr>
          </a:p>
        </p:txBody>
      </p:sp>
      <p:sp>
        <p:nvSpPr>
          <p:cNvPr id="500" name="Google Shape;50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01" name="Google Shape;50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69863" lvl="0" indent="-73343" algn="l" rtl="0">
              <a:lnSpc>
                <a:spcPct val="100000"/>
              </a:lnSpc>
              <a:spcBef>
                <a:spcPts val="0"/>
              </a:spcBef>
              <a:spcAft>
                <a:spcPts val="0"/>
              </a:spcAft>
              <a:buSzPts val="152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9"/>
        <p:cNvGrpSpPr/>
        <p:nvPr/>
      </p:nvGrpSpPr>
      <p:grpSpPr>
        <a:xfrm>
          <a:off x="0" y="0"/>
          <a:ext cx="0" cy="0"/>
          <a:chOff x="0" y="0"/>
          <a:chExt cx="0" cy="0"/>
        </a:xfrm>
      </p:grpSpPr>
      <p:sp>
        <p:nvSpPr>
          <p:cNvPr id="20" name="Google Shape;20;p6"/>
          <p:cNvSpPr/>
          <p:nvPr/>
        </p:nvSpPr>
        <p:spPr>
          <a:xfrm>
            <a:off x="0" y="-17670"/>
            <a:ext cx="12192000" cy="13271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1;p6"/>
          <p:cNvSpPr/>
          <p:nvPr/>
        </p:nvSpPr>
        <p:spPr>
          <a:xfrm>
            <a:off x="3" y="1218977"/>
            <a:ext cx="8799444" cy="390144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2;p6"/>
          <p:cNvSpPr txBox="1">
            <a:spLocks noGrp="1"/>
          </p:cNvSpPr>
          <p:nvPr>
            <p:ph type="subTitle" idx="1"/>
          </p:nvPr>
        </p:nvSpPr>
        <p:spPr>
          <a:xfrm>
            <a:off x="916503" y="3697339"/>
            <a:ext cx="6966440" cy="1112839"/>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2240"/>
              <a:buNone/>
              <a:defRPr sz="3200">
                <a:solidFill>
                  <a:schemeClr val="lt1"/>
                </a:solidFill>
              </a:defRPr>
            </a:lvl1pPr>
            <a:lvl2pPr lvl="1" algn="ctr">
              <a:lnSpc>
                <a:spcPct val="100000"/>
              </a:lnSpc>
              <a:spcBef>
                <a:spcPts val="900"/>
              </a:spcBef>
              <a:spcAft>
                <a:spcPts val="0"/>
              </a:spcAft>
              <a:buSzPts val="3080"/>
              <a:buNone/>
              <a:defRPr>
                <a:solidFill>
                  <a:srgbClr val="888888"/>
                </a:solidFill>
              </a:defRPr>
            </a:lvl2pPr>
            <a:lvl3pPr lvl="2" algn="ctr">
              <a:lnSpc>
                <a:spcPct val="100000"/>
              </a:lnSpc>
              <a:spcBef>
                <a:spcPts val="600"/>
              </a:spcBef>
              <a:spcAft>
                <a:spcPts val="0"/>
              </a:spcAft>
              <a:buSzPts val="264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3" name="Google Shape;23;p6"/>
          <p:cNvSpPr txBox="1">
            <a:spLocks noGrp="1"/>
          </p:cNvSpPr>
          <p:nvPr>
            <p:ph type="title"/>
          </p:nvPr>
        </p:nvSpPr>
        <p:spPr>
          <a:xfrm>
            <a:off x="914456" y="1875512"/>
            <a:ext cx="6970533" cy="1219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4"/>
        <p:cNvGrpSpPr/>
        <p:nvPr/>
      </p:nvGrpSpPr>
      <p:grpSpPr>
        <a:xfrm>
          <a:off x="0" y="0"/>
          <a:ext cx="0" cy="0"/>
          <a:chOff x="0" y="0"/>
          <a:chExt cx="0" cy="0"/>
        </a:xfrm>
      </p:grpSpPr>
      <p:sp>
        <p:nvSpPr>
          <p:cNvPr id="25" name="Google Shape;25;p7"/>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7"/>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7"/>
          <p:cNvSpPr txBox="1">
            <a:spLocks noGrp="1"/>
          </p:cNvSpPr>
          <p:nvPr>
            <p:ph type="body" idx="1"/>
          </p:nvPr>
        </p:nvSpPr>
        <p:spPr>
          <a:xfrm>
            <a:off x="1278833" y="1761433"/>
            <a:ext cx="9753600" cy="402336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1800"/>
              </a:spcBef>
              <a:spcAft>
                <a:spcPts val="0"/>
              </a:spcAft>
              <a:buSzPts val="3200"/>
              <a:buFont typeface="Open Sans"/>
              <a:buChar char="■"/>
              <a:defRPr>
                <a:latin typeface="Open Sans"/>
                <a:ea typeface="Open Sans"/>
                <a:cs typeface="Open Sans"/>
                <a:sym typeface="Open Sans"/>
              </a:defRPr>
            </a:lvl1pPr>
            <a:lvl2pPr marL="914400" lvl="1" indent="-406400" algn="l">
              <a:lnSpc>
                <a:spcPct val="100000"/>
              </a:lnSpc>
              <a:spcBef>
                <a:spcPts val="900"/>
              </a:spcBef>
              <a:spcAft>
                <a:spcPts val="0"/>
              </a:spcAft>
              <a:buSzPts val="2800"/>
              <a:buFont typeface="Open Sans"/>
              <a:buChar char="─"/>
              <a:defRPr>
                <a:latin typeface="Open Sans"/>
                <a:ea typeface="Open Sans"/>
                <a:cs typeface="Open Sans"/>
                <a:sym typeface="Open Sans"/>
              </a:defRPr>
            </a:lvl2pPr>
            <a:lvl3pPr marL="1371600" lvl="2" indent="-381000" algn="l">
              <a:lnSpc>
                <a:spcPct val="100000"/>
              </a:lnSpc>
              <a:spcBef>
                <a:spcPts val="600"/>
              </a:spcBef>
              <a:spcAft>
                <a:spcPts val="0"/>
              </a:spcAft>
              <a:buSzPts val="2400"/>
              <a:buFont typeface="Open Sans"/>
              <a:buChar char="•"/>
              <a:defRPr>
                <a:latin typeface="Open Sans"/>
                <a:ea typeface="Open Sans"/>
                <a:cs typeface="Open Sans"/>
                <a:sym typeface="Open Sans"/>
              </a:defRPr>
            </a:lvl3pPr>
            <a:lvl4pPr marL="1828800" lvl="3" indent="-355600" algn="l">
              <a:lnSpc>
                <a:spcPct val="100000"/>
              </a:lnSpc>
              <a:spcBef>
                <a:spcPts val="400"/>
              </a:spcBef>
              <a:spcAft>
                <a:spcPts val="0"/>
              </a:spcAft>
              <a:buClr>
                <a:schemeClr val="dk1"/>
              </a:buClr>
              <a:buSzPts val="2000"/>
              <a:buFont typeface="Open Sans"/>
              <a:buChar char="–"/>
              <a:defRPr>
                <a:latin typeface="Open Sans"/>
                <a:ea typeface="Open Sans"/>
                <a:cs typeface="Open Sans"/>
                <a:sym typeface="Open Sans"/>
              </a:defRPr>
            </a:lvl4pPr>
            <a:lvl5pPr marL="2286000" lvl="4" indent="-355600" algn="l">
              <a:lnSpc>
                <a:spcPct val="100000"/>
              </a:lnSpc>
              <a:spcBef>
                <a:spcPts val="400"/>
              </a:spcBef>
              <a:spcAft>
                <a:spcPts val="0"/>
              </a:spcAft>
              <a:buClr>
                <a:schemeClr val="dk1"/>
              </a:buClr>
              <a:buSzPts val="2000"/>
              <a:buFont typeface="Open Sans"/>
              <a:buChar char="»"/>
              <a:defRPr>
                <a:latin typeface="Open Sans"/>
                <a:ea typeface="Open Sans"/>
                <a:cs typeface="Open Sans"/>
                <a:sym typeface="Open Sans"/>
              </a:defRPr>
            </a:lvl5pPr>
            <a:lvl6pPr marL="2743200" lvl="5" indent="-342900" algn="l">
              <a:lnSpc>
                <a:spcPct val="100000"/>
              </a:lnSpc>
              <a:spcBef>
                <a:spcPts val="360"/>
              </a:spcBef>
              <a:spcAft>
                <a:spcPts val="0"/>
              </a:spcAft>
              <a:buClr>
                <a:schemeClr val="dk1"/>
              </a:buClr>
              <a:buSzPts val="1800"/>
              <a:buFont typeface="Open Sans"/>
              <a:buChar char="•"/>
              <a:defRPr>
                <a:latin typeface="Open Sans"/>
                <a:ea typeface="Open Sans"/>
                <a:cs typeface="Open Sans"/>
                <a:sym typeface="Open Sans"/>
              </a:defRPr>
            </a:lvl6pPr>
            <a:lvl7pPr marL="3200400" lvl="6" indent="-342900" algn="l">
              <a:lnSpc>
                <a:spcPct val="100000"/>
              </a:lnSpc>
              <a:spcBef>
                <a:spcPts val="360"/>
              </a:spcBef>
              <a:spcAft>
                <a:spcPts val="0"/>
              </a:spcAft>
              <a:buClr>
                <a:schemeClr val="dk1"/>
              </a:buClr>
              <a:buSzPts val="1800"/>
              <a:buFont typeface="Open Sans"/>
              <a:buChar char="•"/>
              <a:defRPr>
                <a:latin typeface="Open Sans"/>
                <a:ea typeface="Open Sans"/>
                <a:cs typeface="Open Sans"/>
                <a:sym typeface="Open Sans"/>
              </a:defRPr>
            </a:lvl7pPr>
            <a:lvl8pPr marL="3657600" lvl="7" indent="-342900" algn="l">
              <a:lnSpc>
                <a:spcPct val="100000"/>
              </a:lnSpc>
              <a:spcBef>
                <a:spcPts val="360"/>
              </a:spcBef>
              <a:spcAft>
                <a:spcPts val="0"/>
              </a:spcAft>
              <a:buClr>
                <a:schemeClr val="dk1"/>
              </a:buClr>
              <a:buSzPts val="1800"/>
              <a:buFont typeface="Open Sans"/>
              <a:buChar char="•"/>
              <a:defRPr>
                <a:latin typeface="Open Sans"/>
                <a:ea typeface="Open Sans"/>
                <a:cs typeface="Open Sans"/>
                <a:sym typeface="Open Sans"/>
              </a:defRPr>
            </a:lvl8pPr>
            <a:lvl9pPr marL="4114800" lvl="8" indent="-342900" algn="l">
              <a:lnSpc>
                <a:spcPct val="100000"/>
              </a:lnSpc>
              <a:spcBef>
                <a:spcPts val="360"/>
              </a:spcBef>
              <a:spcAft>
                <a:spcPts val="0"/>
              </a:spcAft>
              <a:buClr>
                <a:schemeClr val="dk1"/>
              </a:buClr>
              <a:buSzPts val="1800"/>
              <a:buFont typeface="Open Sans"/>
              <a:buChar char="•"/>
              <a:defRPr>
                <a:latin typeface="Open Sans"/>
                <a:ea typeface="Open Sans"/>
                <a:cs typeface="Open Sans"/>
                <a:sym typeface="Open Sans"/>
              </a:defRPr>
            </a:lvl9pPr>
          </a:lstStyle>
          <a:p>
            <a:endParaRPr/>
          </a:p>
        </p:txBody>
      </p:sp>
      <p:sp>
        <p:nvSpPr>
          <p:cNvPr id="28" name="Google Shape;28;p7"/>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Font typeface="Open Sans"/>
              <a:buNone/>
              <a:defRPr>
                <a:latin typeface="Open Sans"/>
                <a:ea typeface="Open Sans"/>
                <a:cs typeface="Open Sans"/>
                <a:sym typeface="Open Sans"/>
              </a:defRPr>
            </a:lvl1pPr>
            <a:lvl2pPr lvl="1" algn="l">
              <a:lnSpc>
                <a:spcPct val="100000"/>
              </a:lnSpc>
              <a:spcBef>
                <a:spcPts val="0"/>
              </a:spcBef>
              <a:spcAft>
                <a:spcPts val="0"/>
              </a:spcAft>
              <a:buSzPts val="1400"/>
              <a:buFont typeface="Open Sans"/>
              <a:buNone/>
              <a:defRPr>
                <a:latin typeface="Open Sans"/>
                <a:ea typeface="Open Sans"/>
                <a:cs typeface="Open Sans"/>
                <a:sym typeface="Open Sans"/>
              </a:defRPr>
            </a:lvl2pPr>
            <a:lvl3pPr lvl="2" algn="l">
              <a:lnSpc>
                <a:spcPct val="100000"/>
              </a:lnSpc>
              <a:spcBef>
                <a:spcPts val="0"/>
              </a:spcBef>
              <a:spcAft>
                <a:spcPts val="0"/>
              </a:spcAft>
              <a:buSzPts val="1400"/>
              <a:buFont typeface="Open Sans"/>
              <a:buNone/>
              <a:defRPr>
                <a:latin typeface="Open Sans"/>
                <a:ea typeface="Open Sans"/>
                <a:cs typeface="Open Sans"/>
                <a:sym typeface="Open Sans"/>
              </a:defRPr>
            </a:lvl3pPr>
            <a:lvl4pPr lvl="3" algn="l">
              <a:lnSpc>
                <a:spcPct val="100000"/>
              </a:lnSpc>
              <a:spcBef>
                <a:spcPts val="0"/>
              </a:spcBef>
              <a:spcAft>
                <a:spcPts val="0"/>
              </a:spcAft>
              <a:buSzPts val="1400"/>
              <a:buFont typeface="Open Sans"/>
              <a:buNone/>
              <a:defRPr>
                <a:latin typeface="Open Sans"/>
                <a:ea typeface="Open Sans"/>
                <a:cs typeface="Open Sans"/>
                <a:sym typeface="Open Sans"/>
              </a:defRPr>
            </a:lvl4pPr>
            <a:lvl5pPr lvl="4" algn="l">
              <a:lnSpc>
                <a:spcPct val="100000"/>
              </a:lnSpc>
              <a:spcBef>
                <a:spcPts val="0"/>
              </a:spcBef>
              <a:spcAft>
                <a:spcPts val="0"/>
              </a:spcAft>
              <a:buSzPts val="1400"/>
              <a:buFont typeface="Open Sans"/>
              <a:buNone/>
              <a:defRPr>
                <a:latin typeface="Open Sans"/>
                <a:ea typeface="Open Sans"/>
                <a:cs typeface="Open Sans"/>
                <a:sym typeface="Open Sans"/>
              </a:defRPr>
            </a:lvl5pPr>
            <a:lvl6pPr lvl="5" algn="l">
              <a:lnSpc>
                <a:spcPct val="100000"/>
              </a:lnSpc>
              <a:spcBef>
                <a:spcPts val="0"/>
              </a:spcBef>
              <a:spcAft>
                <a:spcPts val="0"/>
              </a:spcAft>
              <a:buSzPts val="1400"/>
              <a:buFont typeface="Open Sans"/>
              <a:buNone/>
              <a:defRPr>
                <a:latin typeface="Open Sans"/>
                <a:ea typeface="Open Sans"/>
                <a:cs typeface="Open Sans"/>
                <a:sym typeface="Open Sans"/>
              </a:defRPr>
            </a:lvl6pPr>
            <a:lvl7pPr lvl="6" algn="l">
              <a:lnSpc>
                <a:spcPct val="100000"/>
              </a:lnSpc>
              <a:spcBef>
                <a:spcPts val="0"/>
              </a:spcBef>
              <a:spcAft>
                <a:spcPts val="0"/>
              </a:spcAft>
              <a:buSzPts val="1400"/>
              <a:buFont typeface="Open Sans"/>
              <a:buNone/>
              <a:defRPr>
                <a:latin typeface="Open Sans"/>
                <a:ea typeface="Open Sans"/>
                <a:cs typeface="Open Sans"/>
                <a:sym typeface="Open Sans"/>
              </a:defRPr>
            </a:lvl7pPr>
            <a:lvl8pPr lvl="7" algn="l">
              <a:lnSpc>
                <a:spcPct val="100000"/>
              </a:lnSpc>
              <a:spcBef>
                <a:spcPts val="0"/>
              </a:spcBef>
              <a:spcAft>
                <a:spcPts val="0"/>
              </a:spcAft>
              <a:buSzPts val="1400"/>
              <a:buFont typeface="Open Sans"/>
              <a:buNone/>
              <a:defRPr>
                <a:latin typeface="Open Sans"/>
                <a:ea typeface="Open Sans"/>
                <a:cs typeface="Open Sans"/>
                <a:sym typeface="Open Sans"/>
              </a:defRPr>
            </a:lvl8pPr>
            <a:lvl9pPr lvl="8" algn="l">
              <a:lnSpc>
                <a:spcPct val="100000"/>
              </a:lnSpc>
              <a:spcBef>
                <a:spcPts val="0"/>
              </a:spcBef>
              <a:spcAft>
                <a:spcPts val="0"/>
              </a:spcAft>
              <a:buSzPts val="1400"/>
              <a:buFont typeface="Open Sans"/>
              <a:buNone/>
              <a:defRPr>
                <a:latin typeface="Open Sans"/>
                <a:ea typeface="Open Sans"/>
                <a:cs typeface="Open Sans"/>
                <a:sym typeface="Open Sans"/>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9"/>
        <p:cNvGrpSpPr/>
        <p:nvPr/>
      </p:nvGrpSpPr>
      <p:grpSpPr>
        <a:xfrm>
          <a:off x="0" y="0"/>
          <a:ext cx="0" cy="0"/>
          <a:chOff x="0" y="0"/>
          <a:chExt cx="0" cy="0"/>
        </a:xfrm>
      </p:grpSpPr>
      <p:sp>
        <p:nvSpPr>
          <p:cNvPr id="30" name="Google Shape;30;p10"/>
          <p:cNvSpPr txBox="1">
            <a:spLocks noGrp="1"/>
          </p:cNvSpPr>
          <p:nvPr>
            <p:ph type="body" idx="1"/>
          </p:nvPr>
        </p:nvSpPr>
        <p:spPr>
          <a:xfrm>
            <a:off x="1270000" y="1535114"/>
            <a:ext cx="4663440" cy="63976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800"/>
              </a:spcBef>
              <a:spcAft>
                <a:spcPts val="0"/>
              </a:spcAft>
              <a:buSzPts val="1960"/>
              <a:buNone/>
              <a:defRPr sz="2800" b="1"/>
            </a:lvl1pPr>
            <a:lvl2pPr marL="914400" lvl="1" indent="-228600" algn="l">
              <a:lnSpc>
                <a:spcPct val="100000"/>
              </a:lnSpc>
              <a:spcBef>
                <a:spcPts val="900"/>
              </a:spcBef>
              <a:spcAft>
                <a:spcPts val="0"/>
              </a:spcAft>
              <a:buSzPts val="2200"/>
              <a:buNone/>
              <a:defRPr sz="2000" b="1"/>
            </a:lvl2pPr>
            <a:lvl3pPr marL="1371600" lvl="2" indent="-228600" algn="l">
              <a:lnSpc>
                <a:spcPct val="100000"/>
              </a:lnSpc>
              <a:spcBef>
                <a:spcPts val="600"/>
              </a:spcBef>
              <a:spcAft>
                <a:spcPts val="0"/>
              </a:spcAft>
              <a:buSzPts val="198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1" name="Google Shape;31;p10"/>
          <p:cNvSpPr txBox="1">
            <a:spLocks noGrp="1"/>
          </p:cNvSpPr>
          <p:nvPr>
            <p:ph type="body" idx="2"/>
          </p:nvPr>
        </p:nvSpPr>
        <p:spPr>
          <a:xfrm>
            <a:off x="6408616" y="1535114"/>
            <a:ext cx="4663440" cy="63976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800"/>
              </a:spcBef>
              <a:spcAft>
                <a:spcPts val="0"/>
              </a:spcAft>
              <a:buSzPts val="1960"/>
              <a:buNone/>
              <a:defRPr sz="2800" b="1"/>
            </a:lvl1pPr>
            <a:lvl2pPr marL="914400" lvl="1" indent="-228600" algn="l">
              <a:lnSpc>
                <a:spcPct val="100000"/>
              </a:lnSpc>
              <a:spcBef>
                <a:spcPts val="900"/>
              </a:spcBef>
              <a:spcAft>
                <a:spcPts val="0"/>
              </a:spcAft>
              <a:buSzPts val="2200"/>
              <a:buNone/>
              <a:defRPr sz="2000" b="1"/>
            </a:lvl2pPr>
            <a:lvl3pPr marL="1371600" lvl="2" indent="-228600" algn="l">
              <a:lnSpc>
                <a:spcPct val="100000"/>
              </a:lnSpc>
              <a:spcBef>
                <a:spcPts val="600"/>
              </a:spcBef>
              <a:spcAft>
                <a:spcPts val="0"/>
              </a:spcAft>
              <a:buSzPts val="198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2" name="Google Shape;32;p10"/>
          <p:cNvSpPr txBox="1">
            <a:spLocks noGrp="1"/>
          </p:cNvSpPr>
          <p:nvPr>
            <p:ph type="dt" idx="10"/>
          </p:nvPr>
        </p:nvSpPr>
        <p:spPr>
          <a:xfrm>
            <a:off x="1908313" y="6265305"/>
            <a:ext cx="133385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0"/>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0"/>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5" name="Google Shape;35;p10"/>
          <p:cNvSpPr txBox="1">
            <a:spLocks noGrp="1"/>
          </p:cNvSpPr>
          <p:nvPr>
            <p:ph type="body" idx="3"/>
          </p:nvPr>
        </p:nvSpPr>
        <p:spPr>
          <a:xfrm>
            <a:off x="1270001" y="2174876"/>
            <a:ext cx="4664075" cy="3779839"/>
          </a:xfrm>
          <a:prstGeom prst="rect">
            <a:avLst/>
          </a:prstGeom>
          <a:noFill/>
          <a:ln>
            <a:noFill/>
          </a:ln>
        </p:spPr>
        <p:txBody>
          <a:bodyPr spcFirstLastPara="1" wrap="square" lIns="91425" tIns="45700" rIns="91425" bIns="45700" anchor="t" anchorCtr="0">
            <a:normAutofit/>
          </a:bodyPr>
          <a:lstStyle>
            <a:lvl1pPr marL="457200" lvl="0" indent="-353060" algn="l">
              <a:lnSpc>
                <a:spcPct val="100000"/>
              </a:lnSpc>
              <a:spcBef>
                <a:spcPts val="1800"/>
              </a:spcBef>
              <a:spcAft>
                <a:spcPts val="0"/>
              </a:spcAft>
              <a:buSzPts val="1960"/>
              <a:buChar char="■"/>
              <a:defRPr sz="2800"/>
            </a:lvl1pPr>
            <a:lvl2pPr marL="914400" lvl="1" indent="-396240" algn="l">
              <a:lnSpc>
                <a:spcPct val="100000"/>
              </a:lnSpc>
              <a:spcBef>
                <a:spcPts val="900"/>
              </a:spcBef>
              <a:spcAft>
                <a:spcPts val="0"/>
              </a:spcAft>
              <a:buSzPts val="2640"/>
              <a:buChar char="─"/>
              <a:defRPr sz="2400"/>
            </a:lvl2pPr>
            <a:lvl3pPr marL="1371600" lvl="2" indent="-368300" algn="l">
              <a:lnSpc>
                <a:spcPct val="100000"/>
              </a:lnSpc>
              <a:spcBef>
                <a:spcPts val="600"/>
              </a:spcBef>
              <a:spcAft>
                <a:spcPts val="0"/>
              </a:spcAft>
              <a:buSzPts val="2200"/>
              <a:buChar char="•"/>
              <a:defRPr sz="2000"/>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6" name="Google Shape;36;p10"/>
          <p:cNvSpPr txBox="1">
            <a:spLocks noGrp="1"/>
          </p:cNvSpPr>
          <p:nvPr>
            <p:ph type="body" idx="4"/>
          </p:nvPr>
        </p:nvSpPr>
        <p:spPr>
          <a:xfrm>
            <a:off x="6408616" y="2174876"/>
            <a:ext cx="4663440" cy="3779839"/>
          </a:xfrm>
          <a:prstGeom prst="rect">
            <a:avLst/>
          </a:prstGeom>
          <a:noFill/>
          <a:ln>
            <a:noFill/>
          </a:ln>
        </p:spPr>
        <p:txBody>
          <a:bodyPr spcFirstLastPara="1" wrap="square" lIns="91425" tIns="45700" rIns="91425" bIns="45700" anchor="t" anchorCtr="0">
            <a:normAutofit/>
          </a:bodyPr>
          <a:lstStyle>
            <a:lvl1pPr marL="457200" lvl="0" indent="-353060" algn="l">
              <a:lnSpc>
                <a:spcPct val="100000"/>
              </a:lnSpc>
              <a:spcBef>
                <a:spcPts val="1800"/>
              </a:spcBef>
              <a:spcAft>
                <a:spcPts val="0"/>
              </a:spcAft>
              <a:buSzPts val="1960"/>
              <a:buChar char="■"/>
              <a:defRPr sz="2800"/>
            </a:lvl1pPr>
            <a:lvl2pPr marL="914400" lvl="1" indent="-396240" algn="l">
              <a:lnSpc>
                <a:spcPct val="100000"/>
              </a:lnSpc>
              <a:spcBef>
                <a:spcPts val="900"/>
              </a:spcBef>
              <a:spcAft>
                <a:spcPts val="0"/>
              </a:spcAft>
              <a:buSzPts val="2640"/>
              <a:buChar char="─"/>
              <a:defRPr sz="2400"/>
            </a:lvl2pPr>
            <a:lvl3pPr marL="1371600" lvl="2" indent="-368300" algn="l">
              <a:lnSpc>
                <a:spcPct val="100000"/>
              </a:lnSpc>
              <a:spcBef>
                <a:spcPts val="600"/>
              </a:spcBef>
              <a:spcAft>
                <a:spcPts val="0"/>
              </a:spcAft>
              <a:buSzPts val="2200"/>
              <a:buChar char="•"/>
              <a:defRPr sz="2000"/>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7" name="Google Shape;37;p10"/>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8"/>
        <p:cNvGrpSpPr/>
        <p:nvPr/>
      </p:nvGrpSpPr>
      <p:grpSpPr>
        <a:xfrm>
          <a:off x="0" y="0"/>
          <a:ext cx="0" cy="0"/>
          <a:chOff x="0" y="0"/>
          <a:chExt cx="0" cy="0"/>
        </a:xfrm>
      </p:grpSpPr>
      <p:sp>
        <p:nvSpPr>
          <p:cNvPr id="39" name="Google Shape;39;p8"/>
          <p:cNvSpPr txBox="1">
            <a:spLocks noGrp="1"/>
          </p:cNvSpPr>
          <p:nvPr>
            <p:ph type="dt" idx="10"/>
          </p:nvPr>
        </p:nvSpPr>
        <p:spPr>
          <a:xfrm>
            <a:off x="1908313" y="6265305"/>
            <a:ext cx="133385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8"/>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8"/>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2" name="Google Shape;42;p8"/>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800">
          <p15:clr>
            <a:srgbClr val="FBAE40"/>
          </p15:clr>
        </p15:guide>
        <p15:guide id="2" pos="6944">
          <p15:clr>
            <a:srgbClr val="FBAE40"/>
          </p15:clr>
        </p15:guide>
        <p15:guide id="3" orient="horz" pos="828">
          <p15:clr>
            <a:srgbClr val="FBAE40"/>
          </p15:clr>
        </p15:guide>
        <p15:guide id="4" pos="1067">
          <p15:clr>
            <a:srgbClr val="FBAE40"/>
          </p15:clr>
        </p15:guide>
        <p15:guide id="5" pos="925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3"/>
        <p:cNvGrpSpPr/>
        <p:nvPr/>
      </p:nvGrpSpPr>
      <p:grpSpPr>
        <a:xfrm>
          <a:off x="0" y="0"/>
          <a:ext cx="0" cy="0"/>
          <a:chOff x="0" y="0"/>
          <a:chExt cx="0" cy="0"/>
        </a:xfrm>
      </p:grpSpPr>
      <p:sp>
        <p:nvSpPr>
          <p:cNvPr id="44" name="Google Shape;44;p9"/>
          <p:cNvSpPr txBox="1">
            <a:spLocks noGrp="1"/>
          </p:cNvSpPr>
          <p:nvPr>
            <p:ph type="dt" idx="10"/>
          </p:nvPr>
        </p:nvSpPr>
        <p:spPr>
          <a:xfrm>
            <a:off x="1908313" y="6265305"/>
            <a:ext cx="133385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9"/>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9"/>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7" name="Google Shape;47;p9"/>
          <p:cNvSpPr txBox="1">
            <a:spLocks noGrp="1"/>
          </p:cNvSpPr>
          <p:nvPr>
            <p:ph type="body" idx="1"/>
          </p:nvPr>
        </p:nvSpPr>
        <p:spPr>
          <a:xfrm>
            <a:off x="1282700" y="1754188"/>
            <a:ext cx="4663440" cy="4022725"/>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800"/>
              </a:spcBef>
              <a:spcAft>
                <a:spcPts val="0"/>
              </a:spcAft>
              <a:buSzPts val="1260"/>
              <a:buChar char="■"/>
              <a:defRPr/>
            </a:lvl1pPr>
            <a:lvl2pPr marL="914400" lvl="1" indent="-354330" algn="l">
              <a:lnSpc>
                <a:spcPct val="100000"/>
              </a:lnSpc>
              <a:spcBef>
                <a:spcPts val="900"/>
              </a:spcBef>
              <a:spcAft>
                <a:spcPts val="0"/>
              </a:spcAft>
              <a:buSzPts val="1980"/>
              <a:buChar char="─"/>
              <a:defRPr/>
            </a:lvl2pPr>
            <a:lvl3pPr marL="1371600" lvl="2" indent="-354330" algn="l">
              <a:lnSpc>
                <a:spcPct val="100000"/>
              </a:lnSpc>
              <a:spcBef>
                <a:spcPts val="600"/>
              </a:spcBef>
              <a:spcAft>
                <a:spcPts val="0"/>
              </a:spcAft>
              <a:buSzPts val="198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8" name="Google Shape;48;p9"/>
          <p:cNvSpPr txBox="1">
            <a:spLocks noGrp="1"/>
          </p:cNvSpPr>
          <p:nvPr>
            <p:ph type="body" idx="2"/>
          </p:nvPr>
        </p:nvSpPr>
        <p:spPr>
          <a:xfrm>
            <a:off x="6396039" y="1754188"/>
            <a:ext cx="4663440" cy="4022725"/>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800"/>
              </a:spcBef>
              <a:spcAft>
                <a:spcPts val="0"/>
              </a:spcAft>
              <a:buSzPts val="1260"/>
              <a:buChar char="■"/>
              <a:defRPr/>
            </a:lvl1pPr>
            <a:lvl2pPr marL="914400" lvl="1" indent="-354330" algn="l">
              <a:lnSpc>
                <a:spcPct val="100000"/>
              </a:lnSpc>
              <a:spcBef>
                <a:spcPts val="900"/>
              </a:spcBef>
              <a:spcAft>
                <a:spcPts val="0"/>
              </a:spcAft>
              <a:buSzPts val="1980"/>
              <a:buChar char="─"/>
              <a:defRPr/>
            </a:lvl2pPr>
            <a:lvl3pPr marL="1371600" lvl="2" indent="-354330" algn="l">
              <a:lnSpc>
                <a:spcPct val="100000"/>
              </a:lnSpc>
              <a:spcBef>
                <a:spcPts val="600"/>
              </a:spcBef>
              <a:spcAft>
                <a:spcPts val="0"/>
              </a:spcAft>
              <a:buSzPts val="198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9" name="Google Shape;49;p9"/>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800">
          <p15:clr>
            <a:srgbClr val="FBAE40"/>
          </p15:clr>
        </p15:guide>
        <p15:guide id="2" pos="6944">
          <p15:clr>
            <a:srgbClr val="FBAE40"/>
          </p15:clr>
        </p15:guide>
        <p15:guide id="3" orient="horz" pos="828">
          <p15:clr>
            <a:srgbClr val="FBAE40"/>
          </p15:clr>
        </p15:guide>
        <p15:guide id="4" pos="1067">
          <p15:clr>
            <a:srgbClr val="FBAE40"/>
          </p15:clr>
        </p15:guide>
        <p15:guide id="5" pos="92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Over">
  <p:cSld name="Text Over">
    <p:spTree>
      <p:nvGrpSpPr>
        <p:cNvPr id="1" name="Shape 50"/>
        <p:cNvGrpSpPr/>
        <p:nvPr/>
      </p:nvGrpSpPr>
      <p:grpSpPr>
        <a:xfrm>
          <a:off x="0" y="0"/>
          <a:ext cx="0" cy="0"/>
          <a:chOff x="0" y="0"/>
          <a:chExt cx="0" cy="0"/>
        </a:xfrm>
      </p:grpSpPr>
      <p:sp>
        <p:nvSpPr>
          <p:cNvPr id="51" name="Google Shape;51;p11"/>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1"/>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53" name="Google Shape;53;p11"/>
          <p:cNvSpPr txBox="1">
            <a:spLocks noGrp="1"/>
          </p:cNvSpPr>
          <p:nvPr>
            <p:ph type="body" idx="1"/>
          </p:nvPr>
        </p:nvSpPr>
        <p:spPr>
          <a:xfrm>
            <a:off x="1278833" y="1761434"/>
            <a:ext cx="9753600" cy="2221287"/>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800"/>
              </a:spcBef>
              <a:spcAft>
                <a:spcPts val="0"/>
              </a:spcAft>
              <a:buSzPts val="1260"/>
              <a:buChar char="■"/>
              <a:defRPr/>
            </a:lvl1pPr>
            <a:lvl2pPr marL="914400" lvl="1" indent="-354330" algn="l">
              <a:lnSpc>
                <a:spcPct val="100000"/>
              </a:lnSpc>
              <a:spcBef>
                <a:spcPts val="900"/>
              </a:spcBef>
              <a:spcAft>
                <a:spcPts val="0"/>
              </a:spcAft>
              <a:buSzPts val="1980"/>
              <a:buChar char="─"/>
              <a:defRPr/>
            </a:lvl2pPr>
            <a:lvl3pPr marL="1371600" lvl="2" indent="-354330" algn="l">
              <a:lnSpc>
                <a:spcPct val="100000"/>
              </a:lnSpc>
              <a:spcBef>
                <a:spcPts val="600"/>
              </a:spcBef>
              <a:spcAft>
                <a:spcPts val="0"/>
              </a:spcAft>
              <a:buSzPts val="198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4" name="Google Shape;54;p11"/>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1"/>
          <p:cNvSpPr txBox="1">
            <a:spLocks noGrp="1"/>
          </p:cNvSpPr>
          <p:nvPr>
            <p:ph type="body" idx="2"/>
          </p:nvPr>
        </p:nvSpPr>
        <p:spPr>
          <a:xfrm>
            <a:off x="1278467" y="4108451"/>
            <a:ext cx="9753600" cy="1780116"/>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800"/>
              </a:spcBef>
              <a:spcAft>
                <a:spcPts val="0"/>
              </a:spcAft>
              <a:buSzPts val="1260"/>
              <a:buChar char="■"/>
              <a:defRPr/>
            </a:lvl1pPr>
            <a:lvl2pPr marL="914400" lvl="1" indent="-354330" algn="l">
              <a:lnSpc>
                <a:spcPct val="100000"/>
              </a:lnSpc>
              <a:spcBef>
                <a:spcPts val="900"/>
              </a:spcBef>
              <a:spcAft>
                <a:spcPts val="0"/>
              </a:spcAft>
              <a:buSzPts val="1980"/>
              <a:buChar char="─"/>
              <a:defRPr/>
            </a:lvl2pPr>
            <a:lvl3pPr marL="1371600" lvl="2" indent="-354330" algn="l">
              <a:lnSpc>
                <a:spcPct val="100000"/>
              </a:lnSpc>
              <a:spcBef>
                <a:spcPts val="600"/>
              </a:spcBef>
              <a:spcAft>
                <a:spcPts val="0"/>
              </a:spcAft>
              <a:buSzPts val="198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ide Bar">
  <p:cSld name="Side Bar">
    <p:spTree>
      <p:nvGrpSpPr>
        <p:cNvPr id="1" name="Shape 56"/>
        <p:cNvGrpSpPr/>
        <p:nvPr/>
      </p:nvGrpSpPr>
      <p:grpSpPr>
        <a:xfrm>
          <a:off x="0" y="0"/>
          <a:ext cx="0" cy="0"/>
          <a:chOff x="0" y="0"/>
          <a:chExt cx="0" cy="0"/>
        </a:xfrm>
      </p:grpSpPr>
      <p:sp>
        <p:nvSpPr>
          <p:cNvPr id="57" name="Google Shape;57;p13"/>
          <p:cNvSpPr txBox="1">
            <a:spLocks noGrp="1"/>
          </p:cNvSpPr>
          <p:nvPr>
            <p:ph type="dt" idx="10"/>
          </p:nvPr>
        </p:nvSpPr>
        <p:spPr>
          <a:xfrm>
            <a:off x="1908313" y="6265305"/>
            <a:ext cx="133385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3"/>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3"/>
          <p:cNvSpPr txBox="1">
            <a:spLocks noGrp="1"/>
          </p:cNvSpPr>
          <p:nvPr>
            <p:ph type="sldNum" idx="12"/>
          </p:nvPr>
        </p:nvSpPr>
        <p:spPr>
          <a:xfrm>
            <a:off x="1298941" y="6265305"/>
            <a:ext cx="51807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13"/>
          <p:cNvSpPr/>
          <p:nvPr/>
        </p:nvSpPr>
        <p:spPr>
          <a:xfrm>
            <a:off x="0" y="-17670"/>
            <a:ext cx="12192000" cy="122803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61" name="Google Shape;61;p13"/>
          <p:cNvSpPr/>
          <p:nvPr/>
        </p:nvSpPr>
        <p:spPr>
          <a:xfrm>
            <a:off x="0" y="-17670"/>
            <a:ext cx="12192000" cy="147167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62" name="Google Shape;62;p13"/>
          <p:cNvSpPr/>
          <p:nvPr/>
        </p:nvSpPr>
        <p:spPr>
          <a:xfrm rot="-5400000">
            <a:off x="-2828541" y="2810564"/>
            <a:ext cx="6876288" cy="12192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63" name="Google Shape;63;p13"/>
          <p:cNvSpPr txBox="1">
            <a:spLocks noGrp="1"/>
          </p:cNvSpPr>
          <p:nvPr>
            <p:ph type="title"/>
          </p:nvPr>
        </p:nvSpPr>
        <p:spPr>
          <a:xfrm rot="-5400000">
            <a:off x="-2255517" y="2278380"/>
            <a:ext cx="5730240"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3"/>
          <p:cNvSpPr/>
          <p:nvPr/>
        </p:nvSpPr>
        <p:spPr>
          <a:xfrm>
            <a:off x="451815" y="6132291"/>
            <a:ext cx="315576" cy="31557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dt" idx="10"/>
          </p:nvPr>
        </p:nvSpPr>
        <p:spPr>
          <a:xfrm>
            <a:off x="1908313" y="6265305"/>
            <a:ext cx="1333856"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5"/>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5"/>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3" name="Google Shape;13;p5"/>
          <p:cNvSpPr txBox="1">
            <a:spLocks noGrp="1"/>
          </p:cNvSpPr>
          <p:nvPr>
            <p:ph type="body" idx="1"/>
          </p:nvPr>
        </p:nvSpPr>
        <p:spPr>
          <a:xfrm>
            <a:off x="1278833" y="1761433"/>
            <a:ext cx="9753600" cy="4023360"/>
          </a:xfrm>
          <a:prstGeom prst="rect">
            <a:avLst/>
          </a:prstGeom>
          <a:noFill/>
          <a:ln>
            <a:noFill/>
          </a:ln>
        </p:spPr>
        <p:txBody>
          <a:bodyPr spcFirstLastPara="1" wrap="square" lIns="91425" tIns="45700" rIns="91425" bIns="45700" anchor="t" anchorCtr="0">
            <a:normAutofit/>
          </a:bodyPr>
          <a:lstStyle>
            <a:lvl1pPr marL="457200" marR="0" lvl="0" indent="-370840" algn="l" rtl="0">
              <a:lnSpc>
                <a:spcPct val="100000"/>
              </a:lnSpc>
              <a:spcBef>
                <a:spcPts val="1800"/>
              </a:spcBef>
              <a:spcAft>
                <a:spcPts val="0"/>
              </a:spcAft>
              <a:buClr>
                <a:srgbClr val="0070C0"/>
              </a:buClr>
              <a:buSzPts val="2240"/>
              <a:buFont typeface="Open Sans"/>
              <a:buChar char="■"/>
              <a:defRPr sz="3200" b="0" i="0" u="none" strike="noStrike" cap="none">
                <a:solidFill>
                  <a:schemeClr val="dk1"/>
                </a:solidFill>
                <a:latin typeface="Open Sans"/>
                <a:ea typeface="Open Sans"/>
                <a:cs typeface="Open Sans"/>
                <a:sym typeface="Open Sans"/>
              </a:defRPr>
            </a:lvl1pPr>
            <a:lvl2pPr marL="914400" marR="0" lvl="1" indent="-424180" algn="l" rtl="0">
              <a:lnSpc>
                <a:spcPct val="100000"/>
              </a:lnSpc>
              <a:spcBef>
                <a:spcPts val="900"/>
              </a:spcBef>
              <a:spcAft>
                <a:spcPts val="0"/>
              </a:spcAft>
              <a:buClr>
                <a:srgbClr val="0070C0"/>
              </a:buClr>
              <a:buSzPts val="3080"/>
              <a:buFont typeface="Open Sans"/>
              <a:buChar char="─"/>
              <a:defRPr sz="2800" b="0" i="0" u="none" strike="noStrike" cap="none">
                <a:solidFill>
                  <a:schemeClr val="dk1"/>
                </a:solidFill>
                <a:latin typeface="Open Sans"/>
                <a:ea typeface="Open Sans"/>
                <a:cs typeface="Open Sans"/>
                <a:sym typeface="Open Sans"/>
              </a:defRPr>
            </a:lvl2pPr>
            <a:lvl3pPr marL="1371600" marR="0" lvl="2" indent="-396239" algn="l" rtl="0">
              <a:lnSpc>
                <a:spcPct val="100000"/>
              </a:lnSpc>
              <a:spcBef>
                <a:spcPts val="600"/>
              </a:spcBef>
              <a:spcAft>
                <a:spcPts val="0"/>
              </a:spcAft>
              <a:buClr>
                <a:srgbClr val="0070C0"/>
              </a:buClr>
              <a:buSzPts val="2640"/>
              <a:buFont typeface="Open Sans"/>
              <a:buChar char="•"/>
              <a:defRPr sz="2400" b="0" i="0" u="none" strike="noStrike" cap="none">
                <a:solidFill>
                  <a:schemeClr val="dk1"/>
                </a:solidFill>
                <a:latin typeface="Open Sans"/>
                <a:ea typeface="Open Sans"/>
                <a:cs typeface="Open Sans"/>
                <a:sym typeface="Open Sans"/>
              </a:defRPr>
            </a:lvl3pPr>
            <a:lvl4pPr marL="1828800" marR="0" lvl="3" indent="-355600" algn="l" rtl="0">
              <a:lnSpc>
                <a:spcPct val="100000"/>
              </a:lnSpc>
              <a:spcBef>
                <a:spcPts val="400"/>
              </a:spcBef>
              <a:spcAft>
                <a:spcPts val="0"/>
              </a:spcAft>
              <a:buClr>
                <a:schemeClr val="dk1"/>
              </a:buClr>
              <a:buSzPts val="2000"/>
              <a:buFont typeface="Open Sans"/>
              <a:buChar char="–"/>
              <a:defRPr sz="2000" b="0" i="0" u="none" strike="noStrike" cap="none">
                <a:solidFill>
                  <a:schemeClr val="dk1"/>
                </a:solidFill>
                <a:latin typeface="Open Sans"/>
                <a:ea typeface="Open Sans"/>
                <a:cs typeface="Open Sans"/>
                <a:sym typeface="Open Sans"/>
              </a:defRPr>
            </a:lvl4pPr>
            <a:lvl5pPr marL="2286000" marR="0" lvl="4" indent="-355600" algn="l" rtl="0">
              <a:lnSpc>
                <a:spcPct val="100000"/>
              </a:lnSpc>
              <a:spcBef>
                <a:spcPts val="400"/>
              </a:spcBef>
              <a:spcAft>
                <a:spcPts val="0"/>
              </a:spcAft>
              <a:buClr>
                <a:schemeClr val="dk1"/>
              </a:buClr>
              <a:buSzPts val="2000"/>
              <a:buFont typeface="Open Sans"/>
              <a:buChar char="»"/>
              <a:defRPr sz="2000" b="0" i="0" u="none" strike="noStrike" cap="none">
                <a:solidFill>
                  <a:schemeClr val="dk1"/>
                </a:solidFill>
                <a:latin typeface="Open Sans"/>
                <a:ea typeface="Open Sans"/>
                <a:cs typeface="Open Sans"/>
                <a:sym typeface="Open Sans"/>
              </a:defRPr>
            </a:lvl5pPr>
            <a:lvl6pPr marL="2743200" marR="0" lvl="5" indent="-355600" algn="l" rtl="0">
              <a:lnSpc>
                <a:spcPct val="100000"/>
              </a:lnSpc>
              <a:spcBef>
                <a:spcPts val="400"/>
              </a:spcBef>
              <a:spcAft>
                <a:spcPts val="0"/>
              </a:spcAft>
              <a:buClr>
                <a:schemeClr val="dk1"/>
              </a:buClr>
              <a:buSzPts val="2000"/>
              <a:buFont typeface="Open Sans"/>
              <a:buChar char="•"/>
              <a:defRPr sz="2000" b="0" i="0" u="none" strike="noStrike" cap="none">
                <a:solidFill>
                  <a:schemeClr val="dk1"/>
                </a:solidFill>
                <a:latin typeface="Open Sans"/>
                <a:ea typeface="Open Sans"/>
                <a:cs typeface="Open Sans"/>
                <a:sym typeface="Open Sans"/>
              </a:defRPr>
            </a:lvl6pPr>
            <a:lvl7pPr marL="3200400" marR="0" lvl="6" indent="-355600" algn="l" rtl="0">
              <a:lnSpc>
                <a:spcPct val="100000"/>
              </a:lnSpc>
              <a:spcBef>
                <a:spcPts val="400"/>
              </a:spcBef>
              <a:spcAft>
                <a:spcPts val="0"/>
              </a:spcAft>
              <a:buClr>
                <a:schemeClr val="dk1"/>
              </a:buClr>
              <a:buSzPts val="2000"/>
              <a:buFont typeface="Open Sans"/>
              <a:buChar char="•"/>
              <a:defRPr sz="2000" b="0" i="0" u="none" strike="noStrike" cap="none">
                <a:solidFill>
                  <a:schemeClr val="dk1"/>
                </a:solidFill>
                <a:latin typeface="Open Sans"/>
                <a:ea typeface="Open Sans"/>
                <a:cs typeface="Open Sans"/>
                <a:sym typeface="Open Sans"/>
              </a:defRPr>
            </a:lvl7pPr>
            <a:lvl8pPr marL="3657600" marR="0" lvl="7" indent="-355600" algn="l" rtl="0">
              <a:lnSpc>
                <a:spcPct val="100000"/>
              </a:lnSpc>
              <a:spcBef>
                <a:spcPts val="400"/>
              </a:spcBef>
              <a:spcAft>
                <a:spcPts val="0"/>
              </a:spcAft>
              <a:buClr>
                <a:schemeClr val="dk1"/>
              </a:buClr>
              <a:buSzPts val="2000"/>
              <a:buFont typeface="Open Sans"/>
              <a:buChar char="•"/>
              <a:defRPr sz="2000" b="0" i="0" u="none" strike="noStrike" cap="none">
                <a:solidFill>
                  <a:schemeClr val="dk1"/>
                </a:solidFill>
                <a:latin typeface="Open Sans"/>
                <a:ea typeface="Open Sans"/>
                <a:cs typeface="Open Sans"/>
                <a:sym typeface="Open Sans"/>
              </a:defRPr>
            </a:lvl8pPr>
            <a:lvl9pPr marL="4114800" marR="0" lvl="8" indent="-355600" algn="l" rtl="0">
              <a:lnSpc>
                <a:spcPct val="100000"/>
              </a:lnSpc>
              <a:spcBef>
                <a:spcPts val="400"/>
              </a:spcBef>
              <a:spcAft>
                <a:spcPts val="0"/>
              </a:spcAft>
              <a:buClr>
                <a:schemeClr val="dk1"/>
              </a:buClr>
              <a:buSzPts val="2000"/>
              <a:buFont typeface="Open Sans"/>
              <a:buChar char="•"/>
              <a:defRPr sz="2000" b="0" i="0" u="none" strike="noStrike" cap="none">
                <a:solidFill>
                  <a:schemeClr val="dk1"/>
                </a:solidFill>
                <a:latin typeface="Open Sans"/>
                <a:ea typeface="Open Sans"/>
                <a:cs typeface="Open Sans"/>
                <a:sym typeface="Open Sans"/>
              </a:defRPr>
            </a:lvl9pPr>
          </a:lstStyle>
          <a:p>
            <a:endParaRPr/>
          </a:p>
        </p:txBody>
      </p:sp>
      <p:sp>
        <p:nvSpPr>
          <p:cNvPr id="14" name="Google Shape;14;p5"/>
          <p:cNvSpPr/>
          <p:nvPr/>
        </p:nvSpPr>
        <p:spPr>
          <a:xfrm>
            <a:off x="0" y="-9265"/>
            <a:ext cx="12192000" cy="12192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15;p5"/>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lt1"/>
              </a:buClr>
              <a:buSzPts val="4000"/>
              <a:buFont typeface="Open Sans"/>
              <a:buNone/>
              <a:defRPr sz="4000" b="1" i="0" u="none" strike="noStrike" cap="none">
                <a:solidFill>
                  <a:schemeClr val="lt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Open Sans"/>
              <a:buNone/>
              <a:defRPr sz="1800" b="0" i="0" u="none" strike="noStrike" cap="none">
                <a:solidFill>
                  <a:srgbClr val="000000"/>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400"/>
              <a:buFont typeface="Open Sans"/>
              <a:buNone/>
              <a:defRPr sz="1800" b="0" i="0" u="none" strike="noStrike" cap="none">
                <a:solidFill>
                  <a:srgbClr val="000000"/>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400"/>
              <a:buFont typeface="Open Sans"/>
              <a:buNone/>
              <a:defRPr sz="1800" b="0" i="0" u="none" strike="noStrike" cap="none">
                <a:solidFill>
                  <a:srgbClr val="000000"/>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400"/>
              <a:buFont typeface="Open Sans"/>
              <a:buNone/>
              <a:defRPr sz="1800" b="0" i="0" u="none" strike="noStrike" cap="none">
                <a:solidFill>
                  <a:srgbClr val="000000"/>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400"/>
              <a:buFont typeface="Open Sans"/>
              <a:buNone/>
              <a:defRPr sz="1800" b="0" i="0" u="none" strike="noStrike" cap="none">
                <a:solidFill>
                  <a:srgbClr val="000000"/>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400"/>
              <a:buFont typeface="Open Sans"/>
              <a:buNone/>
              <a:defRPr sz="1800" b="0" i="0" u="none" strike="noStrike" cap="none">
                <a:solidFill>
                  <a:srgbClr val="000000"/>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400"/>
              <a:buFont typeface="Open Sans"/>
              <a:buNone/>
              <a:defRPr sz="1800" b="0" i="0" u="none" strike="noStrike" cap="none">
                <a:solidFill>
                  <a:srgbClr val="000000"/>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400"/>
              <a:buFont typeface="Open Sans"/>
              <a:buNone/>
              <a:defRPr sz="1800" b="0" i="0" u="none" strike="noStrike" cap="none">
                <a:solidFill>
                  <a:srgbClr val="000000"/>
                </a:solidFill>
                <a:latin typeface="Open Sans"/>
                <a:ea typeface="Open Sans"/>
                <a:cs typeface="Open Sans"/>
                <a:sym typeface="Open Sans"/>
              </a:defRPr>
            </a:lvl9pPr>
          </a:lstStyle>
          <a:p>
            <a:endParaRPr/>
          </a:p>
        </p:txBody>
      </p:sp>
      <p:sp>
        <p:nvSpPr>
          <p:cNvPr id="16" name="Google Shape;16;p5"/>
          <p:cNvSpPr/>
          <p:nvPr/>
        </p:nvSpPr>
        <p:spPr>
          <a:xfrm>
            <a:off x="410164" y="431029"/>
            <a:ext cx="315576" cy="31557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17;p5"/>
          <p:cNvSpPr/>
          <p:nvPr/>
        </p:nvSpPr>
        <p:spPr>
          <a:xfrm>
            <a:off x="410164" y="431029"/>
            <a:ext cx="315576" cy="31557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8" name="Google Shape;18;p5"/>
          <p:cNvPicPr preferRelativeResize="0"/>
          <p:nvPr/>
        </p:nvPicPr>
        <p:blipFill rotWithShape="1">
          <a:blip r:embed="rId9">
            <a:alphaModFix/>
          </a:blip>
          <a:srcRect/>
          <a:stretch/>
        </p:blipFill>
        <p:spPr>
          <a:xfrm>
            <a:off x="9509760" y="5852160"/>
            <a:ext cx="1950720" cy="82905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1067">
          <p15:clr>
            <a:srgbClr val="F26B43"/>
          </p15:clr>
        </p15:guide>
        <p15:guide id="2" orient="horz" pos="1344">
          <p15:clr>
            <a:srgbClr val="F26B43"/>
          </p15:clr>
        </p15:guide>
        <p15:guide id="3" pos="683">
          <p15:clr>
            <a:srgbClr val="F26B43"/>
          </p15:clr>
        </p15:guide>
        <p15:guide id="4" orient="horz" pos="1056">
          <p15:clr>
            <a:srgbClr val="F26B43"/>
          </p15:clr>
        </p15:guide>
        <p15:guide id="5" orient="horz" pos="828">
          <p15:clr>
            <a:srgbClr val="F26B43"/>
          </p15:clr>
        </p15:guide>
        <p15:guide id="6" pos="80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volunteers.aarp.org/" TargetMode="External"/><Relationship Id="rId3" Type="http://schemas.openxmlformats.org/officeDocument/2006/relationships/hyperlink" Target="http://ortaxaide.org/" TargetMode="External"/><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hyperlink" Target="https://www.linklearncertification.com/" TargetMode="External"/><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irs.gov/pub/irs-pdf/f6744.pdf"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www.irs.gov/pub/irs-pdf/p5101.pdf" TargetMode="External"/><Relationship Id="rId5" Type="http://schemas.openxmlformats.org/officeDocument/2006/relationships/hyperlink" Target="https://www.linklearncertification.com/" TargetMode="External"/><Relationship Id="rId4" Type="http://schemas.openxmlformats.org/officeDocument/2006/relationships/hyperlink" Target="https://www.irs.gov/pub/irs-pdf/p4961.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learn.mfs-cashoregon.org/my/"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irs.gov/pub/irs-pdf/f6744.pdf" TargetMode="External"/><Relationship Id="rId7" Type="http://schemas.openxmlformats.org/officeDocument/2006/relationships/hyperlink" Target="https://www.linklearncertification.co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apps.irs.gov/app/vita/sitemap.jsp" TargetMode="External"/><Relationship Id="rId5" Type="http://schemas.openxmlformats.org/officeDocument/2006/relationships/hyperlink" Target="https://www.irs.gov/pub/irs-pdf/p4491.pdf" TargetMode="External"/><Relationship Id="rId4" Type="http://schemas.openxmlformats.org/officeDocument/2006/relationships/hyperlink" Target="https://www.irs.gov/pub/irs-pdf/p4012.pdf"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ortaxaide.org/"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cashoregon.org/docs/training/Link__Learn_Getting_Started.pdf"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hyperlink" Target="https://cashoregon.org/docs/training/IRS_Test_Tips_SOC_II.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s://cashoregon.org/docs/training/IRS_Test_Tips_Advanced.pdf"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linklearncertification.com/"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s://cashoregon.org/docs/training/Link__Learn_Getting_Started.pdf"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learn.mfs-cashoregon.org/login/index.php"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s://cashoregon.org/docs/training/How_to_Access_Moodle.pdf"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vita.taxslayerpro.com/IRSTraining/en/Account/Access"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
          <p:cNvSpPr txBox="1">
            <a:spLocks noGrp="1"/>
          </p:cNvSpPr>
          <p:nvPr>
            <p:ph type="subTitle" idx="1"/>
          </p:nvPr>
        </p:nvSpPr>
        <p:spPr>
          <a:xfrm>
            <a:off x="916503" y="3697339"/>
            <a:ext cx="6966440" cy="1112839"/>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2240"/>
              <a:buNone/>
            </a:pPr>
            <a:r>
              <a:rPr lang="en-US">
                <a:latin typeface="Open Sans"/>
                <a:ea typeface="Open Sans"/>
                <a:cs typeface="Open Sans"/>
                <a:sym typeface="Open Sans"/>
              </a:rPr>
              <a:t>Training, References, Certification, &amp; Support Help</a:t>
            </a:r>
            <a:endParaRPr>
              <a:latin typeface="Open Sans"/>
              <a:ea typeface="Open Sans"/>
              <a:cs typeface="Open Sans"/>
              <a:sym typeface="Open Sans"/>
            </a:endParaRPr>
          </a:p>
        </p:txBody>
      </p:sp>
      <p:sp>
        <p:nvSpPr>
          <p:cNvPr id="71" name="Google Shape;71;p1"/>
          <p:cNvSpPr txBox="1">
            <a:spLocks noGrp="1"/>
          </p:cNvSpPr>
          <p:nvPr>
            <p:ph type="title"/>
          </p:nvPr>
        </p:nvSpPr>
        <p:spPr>
          <a:xfrm>
            <a:off x="349725" y="1875500"/>
            <a:ext cx="8100000" cy="1219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1"/>
              </a:buClr>
              <a:buSzPts val="4400"/>
              <a:buFont typeface="Calibri"/>
              <a:buNone/>
            </a:pPr>
            <a:r>
              <a:rPr lang="en-US">
                <a:latin typeface="Open Sans"/>
                <a:ea typeface="Open Sans"/>
                <a:cs typeface="Open Sans"/>
                <a:sym typeface="Open Sans"/>
              </a:rPr>
              <a:t>Volunteer Tax Preparation</a:t>
            </a:r>
            <a:br>
              <a:rPr lang="en-US">
                <a:latin typeface="Open Sans"/>
                <a:ea typeface="Open Sans"/>
                <a:cs typeface="Open Sans"/>
                <a:sym typeface="Open Sans"/>
              </a:rPr>
            </a:br>
            <a:r>
              <a:rPr lang="en-US">
                <a:latin typeface="Open Sans"/>
                <a:ea typeface="Open Sans"/>
                <a:cs typeface="Open Sans"/>
                <a:sym typeface="Open Sans"/>
              </a:rPr>
              <a:t>Orientation</a:t>
            </a:r>
            <a:endParaRPr>
              <a:latin typeface="Open Sans"/>
              <a:ea typeface="Open Sans"/>
              <a:cs typeface="Open Sans"/>
              <a:sym typeface="Open Sans"/>
            </a:endParaRPr>
          </a:p>
        </p:txBody>
      </p:sp>
      <p:pic>
        <p:nvPicPr>
          <p:cNvPr id="72" name="Google Shape;72;p1"/>
          <p:cNvPicPr preferRelativeResize="0"/>
          <p:nvPr/>
        </p:nvPicPr>
        <p:blipFill rotWithShape="1">
          <a:blip r:embed="rId3">
            <a:alphaModFix/>
          </a:blip>
          <a:srcRect/>
          <a:stretch/>
        </p:blipFill>
        <p:spPr>
          <a:xfrm>
            <a:off x="9539200" y="4590699"/>
            <a:ext cx="1845674" cy="9859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gfb3de0d1f5_0_667"/>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
        <p:nvSpPr>
          <p:cNvPr id="79" name="Google Shape;79;gfb3de0d1f5_0_667"/>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a:bodyPr>
          <a:lstStyle/>
          <a:p>
            <a:pPr marL="457200" lvl="0" indent="-431800" algn="l" rtl="0">
              <a:lnSpc>
                <a:spcPct val="100000"/>
              </a:lnSpc>
              <a:spcBef>
                <a:spcPts val="1800"/>
              </a:spcBef>
              <a:spcAft>
                <a:spcPts val="0"/>
              </a:spcAft>
              <a:buSzPts val="3200"/>
              <a:buAutoNum type="romanUcPeriod"/>
            </a:pPr>
            <a:r>
              <a:rPr lang="en-US"/>
              <a:t>Introductions</a:t>
            </a:r>
            <a:endParaRPr/>
          </a:p>
          <a:p>
            <a:pPr marL="457200" lvl="0" indent="-431800" algn="l" rtl="0">
              <a:lnSpc>
                <a:spcPct val="100000"/>
              </a:lnSpc>
              <a:spcBef>
                <a:spcPts val="0"/>
              </a:spcBef>
              <a:spcAft>
                <a:spcPts val="0"/>
              </a:spcAft>
              <a:buSzPts val="3200"/>
              <a:buAutoNum type="romanUcPeriod"/>
            </a:pPr>
            <a:r>
              <a:rPr lang="en-US"/>
              <a:t>Overview of Volunteer Tax Prep Program</a:t>
            </a:r>
            <a:endParaRPr/>
          </a:p>
          <a:p>
            <a:pPr marL="457200" lvl="0" indent="-431800" algn="l" rtl="0">
              <a:lnSpc>
                <a:spcPct val="100000"/>
              </a:lnSpc>
              <a:spcBef>
                <a:spcPts val="0"/>
              </a:spcBef>
              <a:spcAft>
                <a:spcPts val="0"/>
              </a:spcAft>
              <a:buSzPts val="3200"/>
              <a:buAutoNum type="romanUcPeriod"/>
            </a:pPr>
            <a:r>
              <a:rPr lang="en-US"/>
              <a:t>Steps to Becoming an IRS-Certified Volunteer</a:t>
            </a:r>
            <a:endParaRPr/>
          </a:p>
          <a:p>
            <a:pPr marL="457200" lvl="0" indent="-431800" algn="l" rtl="0">
              <a:lnSpc>
                <a:spcPct val="100000"/>
              </a:lnSpc>
              <a:spcBef>
                <a:spcPts val="0"/>
              </a:spcBef>
              <a:spcAft>
                <a:spcPts val="0"/>
              </a:spcAft>
              <a:buSzPts val="3200"/>
              <a:buAutoNum type="romanUcPeriod"/>
            </a:pPr>
            <a:r>
              <a:rPr lang="en-US"/>
              <a:t>Overview of Training and Support Resources</a:t>
            </a:r>
            <a:endParaRPr/>
          </a:p>
          <a:p>
            <a:pPr marL="457200" lvl="0" indent="-431800" algn="l" rtl="0">
              <a:lnSpc>
                <a:spcPct val="100000"/>
              </a:lnSpc>
              <a:spcBef>
                <a:spcPts val="0"/>
              </a:spcBef>
              <a:spcAft>
                <a:spcPts val="0"/>
              </a:spcAft>
              <a:buSzPts val="3200"/>
              <a:buAutoNum type="romanUcPeriod"/>
            </a:pPr>
            <a:r>
              <a:rPr lang="en-US"/>
              <a:t>BREAK</a:t>
            </a:r>
            <a:endParaRPr/>
          </a:p>
          <a:p>
            <a:pPr marL="457200" lvl="0" indent="-431800" algn="l" rtl="0">
              <a:lnSpc>
                <a:spcPct val="100000"/>
              </a:lnSpc>
              <a:spcBef>
                <a:spcPts val="0"/>
              </a:spcBef>
              <a:spcAft>
                <a:spcPts val="0"/>
              </a:spcAft>
              <a:buSzPts val="3200"/>
              <a:buAutoNum type="romanUcPeriod"/>
            </a:pPr>
            <a:r>
              <a:rPr lang="en-US"/>
              <a:t>Tips and Tricks for Taking IRS Exams</a:t>
            </a:r>
            <a:endParaRPr/>
          </a:p>
          <a:p>
            <a:pPr marL="457200" lvl="0" indent="-431800" algn="l" rtl="0">
              <a:lnSpc>
                <a:spcPct val="100000"/>
              </a:lnSpc>
              <a:spcBef>
                <a:spcPts val="0"/>
              </a:spcBef>
              <a:spcAft>
                <a:spcPts val="0"/>
              </a:spcAft>
              <a:buSzPts val="3200"/>
              <a:buAutoNum type="romanUcPeriod"/>
            </a:pPr>
            <a:r>
              <a:rPr lang="en-US"/>
              <a:t>Final Steps and Actually Volunteering</a:t>
            </a:r>
            <a:endParaRPr/>
          </a:p>
          <a:p>
            <a:pPr marL="457200" lvl="0" indent="-431800" algn="l" rtl="0">
              <a:lnSpc>
                <a:spcPct val="100000"/>
              </a:lnSpc>
              <a:spcBef>
                <a:spcPts val="0"/>
              </a:spcBef>
              <a:spcAft>
                <a:spcPts val="0"/>
              </a:spcAft>
              <a:buSzPts val="3200"/>
              <a:buAutoNum type="romanUcPeriod"/>
            </a:pPr>
            <a:r>
              <a:rPr lang="en-US"/>
              <a:t>Logins, Logins, Logins!</a:t>
            </a:r>
            <a:endParaRPr/>
          </a:p>
        </p:txBody>
      </p:sp>
      <p:sp>
        <p:nvSpPr>
          <p:cNvPr id="80" name="Google Shape;80;gfb3de0d1f5_0_667"/>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Agenda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gfb3de0d1f5_0_674"/>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87" name="Google Shape;87;gfb3de0d1f5_0_674"/>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1800"/>
              </a:spcBef>
              <a:spcAft>
                <a:spcPts val="0"/>
              </a:spcAft>
              <a:buSzPts val="3200"/>
              <a:buNone/>
            </a:pPr>
            <a:r>
              <a:rPr lang="en-US"/>
              <a:t>Tell us about yourself!</a:t>
            </a:r>
            <a:endParaRPr/>
          </a:p>
          <a:p>
            <a:pPr marL="457200" lvl="0" indent="-431800" algn="l" rtl="0">
              <a:lnSpc>
                <a:spcPct val="100000"/>
              </a:lnSpc>
              <a:spcBef>
                <a:spcPts val="1800"/>
              </a:spcBef>
              <a:spcAft>
                <a:spcPts val="0"/>
              </a:spcAft>
              <a:buSzPts val="3200"/>
              <a:buChar char="■"/>
            </a:pPr>
            <a:r>
              <a:rPr lang="en-US"/>
              <a:t>Name</a:t>
            </a:r>
            <a:endParaRPr/>
          </a:p>
          <a:p>
            <a:pPr marL="457200" lvl="0" indent="-431800" algn="l" rtl="0">
              <a:lnSpc>
                <a:spcPct val="100000"/>
              </a:lnSpc>
              <a:spcBef>
                <a:spcPts val="0"/>
              </a:spcBef>
              <a:spcAft>
                <a:spcPts val="0"/>
              </a:spcAft>
              <a:buSzPts val="3200"/>
              <a:buChar char="■"/>
            </a:pPr>
            <a:r>
              <a:rPr lang="en-US"/>
              <a:t>Pronouns (if you’d like to share)</a:t>
            </a:r>
            <a:endParaRPr/>
          </a:p>
          <a:p>
            <a:pPr marL="457200" lvl="0" indent="-431800" algn="l" rtl="0">
              <a:lnSpc>
                <a:spcPct val="100000"/>
              </a:lnSpc>
              <a:spcBef>
                <a:spcPts val="0"/>
              </a:spcBef>
              <a:spcAft>
                <a:spcPts val="0"/>
              </a:spcAft>
              <a:buSzPts val="3200"/>
              <a:buChar char="■"/>
            </a:pPr>
            <a:r>
              <a:rPr lang="en-US"/>
              <a:t>Where you’re from (if you’d like to share)</a:t>
            </a:r>
            <a:endParaRPr/>
          </a:p>
          <a:p>
            <a:pPr marL="457200" lvl="0" indent="-431800" algn="l" rtl="0">
              <a:lnSpc>
                <a:spcPct val="100000"/>
              </a:lnSpc>
              <a:spcBef>
                <a:spcPts val="0"/>
              </a:spcBef>
              <a:spcAft>
                <a:spcPts val="0"/>
              </a:spcAft>
              <a:buSzPts val="3200"/>
              <a:buChar char="■"/>
            </a:pPr>
            <a:r>
              <a:rPr lang="en-US"/>
              <a:t>How long you’ve been a volunteer (if you’re a returning volunteer) </a:t>
            </a:r>
            <a:endParaRPr/>
          </a:p>
          <a:p>
            <a:pPr marL="457200" lvl="0" indent="-431800" algn="l" rtl="0">
              <a:lnSpc>
                <a:spcPct val="100000"/>
              </a:lnSpc>
              <a:spcBef>
                <a:spcPts val="0"/>
              </a:spcBef>
              <a:spcAft>
                <a:spcPts val="0"/>
              </a:spcAft>
              <a:buSzPts val="3200"/>
              <a:buChar char="■"/>
            </a:pPr>
            <a:r>
              <a:rPr lang="en-US"/>
              <a:t>Why you’re interested in being a tax preparer volunteer</a:t>
            </a:r>
            <a:endParaRPr/>
          </a:p>
        </p:txBody>
      </p:sp>
      <p:sp>
        <p:nvSpPr>
          <p:cNvPr id="88" name="Google Shape;88;gfb3de0d1f5_0_674"/>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Introductions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gfb3de0d1f5_0_681"/>
          <p:cNvSpPr txBox="1">
            <a:spLocks noGrp="1"/>
          </p:cNvSpPr>
          <p:nvPr>
            <p:ph type="subTitle" idx="1"/>
          </p:nvPr>
        </p:nvSpPr>
        <p:spPr>
          <a:xfrm>
            <a:off x="916503" y="3697339"/>
            <a:ext cx="6966300" cy="1112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2240"/>
              <a:buNone/>
            </a:pPr>
            <a:r>
              <a:rPr lang="en-US"/>
              <a:t>Overview of the Volunteer Tax Prep Program(s)</a:t>
            </a:r>
            <a:endParaRPr/>
          </a:p>
        </p:txBody>
      </p:sp>
      <p:sp>
        <p:nvSpPr>
          <p:cNvPr id="95" name="Google Shape;95;gfb3de0d1f5_0_681"/>
          <p:cNvSpPr txBox="1">
            <a:spLocks noGrp="1"/>
          </p:cNvSpPr>
          <p:nvPr>
            <p:ph type="title"/>
          </p:nvPr>
        </p:nvSpPr>
        <p:spPr>
          <a:xfrm>
            <a:off x="914456" y="1875512"/>
            <a:ext cx="6970500" cy="1219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a:t>Who are we? What are we doing?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4"/>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sp>
        <p:nvSpPr>
          <p:cNvPr id="102" name="Google Shape;102;p14"/>
          <p:cNvSpPr txBox="1">
            <a:spLocks noGrp="1"/>
          </p:cNvSpPr>
          <p:nvPr>
            <p:ph type="title"/>
          </p:nvPr>
        </p:nvSpPr>
        <p:spPr>
          <a:xfrm>
            <a:off x="1013528"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1800"/>
              <a:buNone/>
            </a:pPr>
            <a:r>
              <a:rPr lang="en-US">
                <a:latin typeface="Open Sans"/>
                <a:ea typeface="Open Sans"/>
                <a:cs typeface="Open Sans"/>
                <a:sym typeface="Open Sans"/>
              </a:rPr>
              <a:t>Who are we? </a:t>
            </a:r>
            <a:endParaRPr>
              <a:latin typeface="Open Sans"/>
              <a:ea typeface="Open Sans"/>
              <a:cs typeface="Open Sans"/>
              <a:sym typeface="Open Sans"/>
            </a:endParaRPr>
          </a:p>
        </p:txBody>
      </p:sp>
      <p:sp>
        <p:nvSpPr>
          <p:cNvPr id="103" name="Google Shape;103;p14"/>
          <p:cNvSpPr txBox="1">
            <a:spLocks noGrp="1"/>
          </p:cNvSpPr>
          <p:nvPr>
            <p:ph type="body" idx="1"/>
          </p:nvPr>
        </p:nvSpPr>
        <p:spPr>
          <a:xfrm>
            <a:off x="1278825" y="1761425"/>
            <a:ext cx="10395900" cy="4023300"/>
          </a:xfrm>
          <a:prstGeom prst="rect">
            <a:avLst/>
          </a:prstGeom>
          <a:noFill/>
          <a:ln>
            <a:noFill/>
          </a:ln>
        </p:spPr>
        <p:txBody>
          <a:bodyPr spcFirstLastPara="1" wrap="square" lIns="91425" tIns="45700" rIns="91425" bIns="45700" anchor="t" anchorCtr="0">
            <a:normAutofit/>
          </a:bodyPr>
          <a:lstStyle/>
          <a:p>
            <a:pPr marL="148590" lvl="0" indent="0" algn="l" rtl="0">
              <a:lnSpc>
                <a:spcPct val="100000"/>
              </a:lnSpc>
              <a:spcBef>
                <a:spcPts val="0"/>
              </a:spcBef>
              <a:spcAft>
                <a:spcPts val="0"/>
              </a:spcAft>
              <a:buSzPts val="2400"/>
              <a:buNone/>
            </a:pPr>
            <a:r>
              <a:rPr lang="en-US" sz="3500">
                <a:latin typeface="Open Sans"/>
                <a:ea typeface="Open Sans"/>
                <a:cs typeface="Open Sans"/>
                <a:sym typeface="Open Sans"/>
              </a:rPr>
              <a:t>Volunteers helping taxpayers in our communities with free tax preparation services</a:t>
            </a:r>
            <a:endParaRPr>
              <a:latin typeface="Open Sans"/>
              <a:ea typeface="Open Sans"/>
              <a:cs typeface="Open Sans"/>
              <a:sym typeface="Open Sans"/>
            </a:endParaRPr>
          </a:p>
          <a:p>
            <a:pPr marL="457200" lvl="0" indent="-308610" algn="l" rtl="0">
              <a:lnSpc>
                <a:spcPct val="100000"/>
              </a:lnSpc>
              <a:spcBef>
                <a:spcPts val="0"/>
              </a:spcBef>
              <a:spcAft>
                <a:spcPts val="0"/>
              </a:spcAft>
              <a:buSzPts val="2400"/>
              <a:buFont typeface="Open Sans"/>
              <a:buChar char="■"/>
            </a:pPr>
            <a:r>
              <a:rPr lang="en-US">
                <a:latin typeface="Open Sans"/>
                <a:ea typeface="Open Sans"/>
                <a:cs typeface="Open Sans"/>
                <a:sym typeface="Open Sans"/>
              </a:rPr>
              <a:t>We volunteer in the IRS VITA and/or TCE programs</a:t>
            </a:r>
            <a:endParaRPr>
              <a:latin typeface="Open Sans"/>
              <a:ea typeface="Open Sans"/>
              <a:cs typeface="Open Sans"/>
              <a:sym typeface="Open Sans"/>
            </a:endParaRPr>
          </a:p>
          <a:p>
            <a:pPr marL="457200" lvl="0" indent="-308610" algn="l" rtl="0">
              <a:lnSpc>
                <a:spcPct val="100000"/>
              </a:lnSpc>
              <a:spcBef>
                <a:spcPts val="0"/>
              </a:spcBef>
              <a:spcAft>
                <a:spcPts val="0"/>
              </a:spcAft>
              <a:buSzPts val="2400"/>
              <a:buFont typeface="Open Sans"/>
              <a:buChar char="■"/>
            </a:pPr>
            <a:r>
              <a:rPr lang="en-US">
                <a:latin typeface="Open Sans"/>
                <a:ea typeface="Open Sans"/>
                <a:cs typeface="Open Sans"/>
                <a:sym typeface="Open Sans"/>
              </a:rPr>
              <a:t>We provide free, high-quality tax preparation services </a:t>
            </a:r>
            <a:endParaRPr>
              <a:latin typeface="Open Sans"/>
              <a:ea typeface="Open Sans"/>
              <a:cs typeface="Open Sans"/>
              <a:sym typeface="Open Sans"/>
            </a:endParaRPr>
          </a:p>
          <a:p>
            <a:pPr marL="457200" lvl="0" indent="-308610" algn="l" rtl="0">
              <a:lnSpc>
                <a:spcPct val="100000"/>
              </a:lnSpc>
              <a:spcBef>
                <a:spcPts val="0"/>
              </a:spcBef>
              <a:spcAft>
                <a:spcPts val="0"/>
              </a:spcAft>
              <a:buSzPts val="2400"/>
              <a:buFont typeface="Open Sans"/>
              <a:buChar char="■"/>
            </a:pPr>
            <a:r>
              <a:rPr lang="en-US">
                <a:latin typeface="Open Sans"/>
                <a:ea typeface="Open Sans"/>
                <a:cs typeface="Open Sans"/>
                <a:sym typeface="Open Sans"/>
              </a:rPr>
              <a:t>Tax Counselors are all IRS-</a:t>
            </a:r>
            <a:r>
              <a:rPr lang="en-US"/>
              <a:t>c</a:t>
            </a:r>
            <a:r>
              <a:rPr lang="en-US">
                <a:latin typeface="Open Sans"/>
                <a:ea typeface="Open Sans"/>
                <a:cs typeface="Open Sans"/>
                <a:sym typeface="Open Sans"/>
              </a:rPr>
              <a:t>ertified</a:t>
            </a:r>
            <a:endParaRPr>
              <a:latin typeface="Open Sans"/>
              <a:ea typeface="Open Sans"/>
              <a:cs typeface="Open Sans"/>
              <a:sym typeface="Open Sans"/>
            </a:endParaRPr>
          </a:p>
          <a:p>
            <a:pPr marL="457200" lvl="0" indent="-308610" algn="l" rtl="0">
              <a:lnSpc>
                <a:spcPct val="100000"/>
              </a:lnSpc>
              <a:spcBef>
                <a:spcPts val="0"/>
              </a:spcBef>
              <a:spcAft>
                <a:spcPts val="0"/>
              </a:spcAft>
              <a:buSzPts val="2400"/>
              <a:buFont typeface="Open Sans"/>
              <a:buChar char="■"/>
            </a:pPr>
            <a:r>
              <a:rPr lang="en-US">
                <a:latin typeface="Open Sans"/>
                <a:ea typeface="Open Sans"/>
                <a:cs typeface="Open Sans"/>
                <a:sym typeface="Open Sans"/>
              </a:rPr>
              <a:t>We come from all walks of life!</a:t>
            </a:r>
            <a:endParaRPr>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7"/>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sp>
        <p:nvSpPr>
          <p:cNvPr id="110" name="Google Shape;110;p27"/>
          <p:cNvSpPr txBox="1">
            <a:spLocks noGrp="1"/>
          </p:cNvSpPr>
          <p:nvPr>
            <p:ph type="body" idx="1"/>
          </p:nvPr>
        </p:nvSpPr>
        <p:spPr>
          <a:xfrm>
            <a:off x="1011425" y="1585900"/>
            <a:ext cx="10153200" cy="4272900"/>
          </a:xfrm>
          <a:prstGeom prst="rect">
            <a:avLst/>
          </a:prstGeom>
          <a:noFill/>
          <a:ln>
            <a:noFill/>
          </a:ln>
        </p:spPr>
        <p:txBody>
          <a:bodyPr spcFirstLastPara="1" wrap="square" lIns="91425" tIns="45700" rIns="91425" bIns="45700" anchor="t" anchorCtr="0">
            <a:normAutofit fontScale="40000" lnSpcReduction="10000"/>
          </a:bodyPr>
          <a:lstStyle/>
          <a:p>
            <a:pPr marL="457200" lvl="0" indent="-393033" algn="l" rtl="0">
              <a:lnSpc>
                <a:spcPct val="100000"/>
              </a:lnSpc>
              <a:spcBef>
                <a:spcPts val="1000"/>
              </a:spcBef>
              <a:spcAft>
                <a:spcPts val="0"/>
              </a:spcAft>
              <a:buSzPct val="100000"/>
              <a:buFont typeface="Open Sans"/>
              <a:buChar char="■"/>
            </a:pPr>
            <a:r>
              <a:rPr lang="en-US" sz="5450">
                <a:latin typeface="Open Sans"/>
                <a:ea typeface="Open Sans"/>
                <a:cs typeface="Open Sans"/>
                <a:sym typeface="Open Sans"/>
              </a:rPr>
              <a:t>The IRS provides support for volunteer tax preparation programs through two different grant programs:</a:t>
            </a:r>
            <a:endParaRPr sz="5450">
              <a:latin typeface="Open Sans"/>
              <a:ea typeface="Open Sans"/>
              <a:cs typeface="Open Sans"/>
              <a:sym typeface="Open Sans"/>
            </a:endParaRPr>
          </a:p>
          <a:p>
            <a:pPr marL="914400" lvl="1" indent="-367030" algn="l" rtl="0">
              <a:lnSpc>
                <a:spcPct val="100000"/>
              </a:lnSpc>
              <a:spcBef>
                <a:spcPts val="1000"/>
              </a:spcBef>
              <a:spcAft>
                <a:spcPts val="0"/>
              </a:spcAft>
              <a:buSzPct val="100000"/>
              <a:buFont typeface="Open Sans"/>
              <a:buChar char="─"/>
            </a:pPr>
            <a:r>
              <a:rPr lang="en-US" sz="5450">
                <a:latin typeface="Open Sans"/>
                <a:ea typeface="Open Sans"/>
                <a:cs typeface="Open Sans"/>
                <a:sym typeface="Open Sans"/>
              </a:rPr>
              <a:t>VITA (Volunteer Income Tax Assistance)</a:t>
            </a:r>
            <a:endParaRPr sz="5450">
              <a:latin typeface="Open Sans"/>
              <a:ea typeface="Open Sans"/>
              <a:cs typeface="Open Sans"/>
              <a:sym typeface="Open Sans"/>
            </a:endParaRPr>
          </a:p>
          <a:p>
            <a:pPr marL="1371600" lvl="2" indent="-347980" algn="l" rtl="0">
              <a:lnSpc>
                <a:spcPct val="100000"/>
              </a:lnSpc>
              <a:spcBef>
                <a:spcPts val="1000"/>
              </a:spcBef>
              <a:spcAft>
                <a:spcPts val="0"/>
              </a:spcAft>
              <a:buSzPct val="100000"/>
              <a:buFont typeface="Open Sans"/>
              <a:buChar char="•"/>
            </a:pPr>
            <a:r>
              <a:rPr lang="en-US" sz="4700">
                <a:latin typeface="Open Sans"/>
                <a:ea typeface="Open Sans"/>
                <a:cs typeface="Open Sans"/>
                <a:sym typeface="Open Sans"/>
              </a:rPr>
              <a:t>Focus: Low-income, </a:t>
            </a:r>
            <a:r>
              <a:rPr lang="en-US" sz="4700">
                <a:latin typeface="Open Sans"/>
                <a:ea typeface="Open Sans"/>
                <a:cs typeface="Open Sans"/>
                <a:sym typeface="Open San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limited abilities,</a:t>
            </a:r>
            <a:r>
              <a:rPr lang="en-US" sz="4700">
                <a:latin typeface="Open Sans"/>
                <a:ea typeface="Open Sans"/>
                <a:cs typeface="Open Sans"/>
                <a:sym typeface="Open Sans"/>
              </a:rPr>
              <a:t> and limited English-speaking taxpayers</a:t>
            </a:r>
            <a:endParaRPr sz="4700">
              <a:latin typeface="Open Sans"/>
              <a:ea typeface="Open Sans"/>
              <a:cs typeface="Open Sans"/>
              <a:sym typeface="Open Sans"/>
            </a:endParaRPr>
          </a:p>
          <a:p>
            <a:pPr marL="1371600" lvl="2" indent="-347980" algn="l" rtl="0">
              <a:lnSpc>
                <a:spcPct val="100000"/>
              </a:lnSpc>
              <a:spcBef>
                <a:spcPts val="1000"/>
              </a:spcBef>
              <a:spcAft>
                <a:spcPts val="0"/>
              </a:spcAft>
              <a:buSzPct val="100000"/>
              <a:buFont typeface="Open Sans"/>
              <a:buChar char="•"/>
            </a:pPr>
            <a:r>
              <a:rPr lang="en-US" sz="4700">
                <a:latin typeface="Open Sans"/>
                <a:ea typeface="Open Sans"/>
                <a:cs typeface="Open Sans"/>
                <a:sym typeface="Open Sans"/>
              </a:rPr>
              <a:t>IRS partners with organizations which run VITA programs</a:t>
            </a:r>
            <a:endParaRPr sz="4700">
              <a:latin typeface="Open Sans"/>
              <a:ea typeface="Open Sans"/>
              <a:cs typeface="Open Sans"/>
              <a:sym typeface="Open Sans"/>
            </a:endParaRPr>
          </a:p>
          <a:p>
            <a:pPr marL="914400" lvl="1" indent="-347980" algn="l" rtl="0">
              <a:lnSpc>
                <a:spcPct val="100000"/>
              </a:lnSpc>
              <a:spcBef>
                <a:spcPts val="1000"/>
              </a:spcBef>
              <a:spcAft>
                <a:spcPts val="0"/>
              </a:spcAft>
              <a:buSzPct val="100000"/>
              <a:buFont typeface="Open Sans"/>
              <a:buChar char="─"/>
            </a:pPr>
            <a:r>
              <a:rPr lang="en-US" sz="4700">
                <a:latin typeface="Open Sans"/>
                <a:ea typeface="Open Sans"/>
                <a:cs typeface="Open Sans"/>
                <a:sym typeface="Open Sans"/>
              </a:rPr>
              <a:t>TCE (Tax Counseling for the Elderly)</a:t>
            </a:r>
            <a:endParaRPr sz="4700">
              <a:latin typeface="Open Sans"/>
              <a:ea typeface="Open Sans"/>
              <a:cs typeface="Open Sans"/>
              <a:sym typeface="Open Sans"/>
            </a:endParaRPr>
          </a:p>
          <a:p>
            <a:pPr marL="1371600" lvl="2" indent="-347980" algn="l" rtl="0">
              <a:lnSpc>
                <a:spcPct val="100000"/>
              </a:lnSpc>
              <a:spcBef>
                <a:spcPts val="1000"/>
              </a:spcBef>
              <a:spcAft>
                <a:spcPts val="0"/>
              </a:spcAft>
              <a:buSzPct val="100000"/>
              <a:buFont typeface="Open Sans"/>
              <a:buChar char="•"/>
            </a:pPr>
            <a:r>
              <a:rPr lang="en-US" sz="4700">
                <a:latin typeface="Open Sans"/>
                <a:ea typeface="Open Sans"/>
                <a:cs typeface="Open Sans"/>
                <a:sym typeface="Open Sans"/>
              </a:rPr>
              <a:t>Focus: Older taxpayers</a:t>
            </a:r>
            <a:endParaRPr sz="4700">
              <a:latin typeface="Open Sans"/>
              <a:ea typeface="Open Sans"/>
              <a:cs typeface="Open Sans"/>
              <a:sym typeface="Open Sans"/>
            </a:endParaRPr>
          </a:p>
          <a:p>
            <a:pPr marL="1371600" lvl="2" indent="-347980" algn="l" rtl="0">
              <a:lnSpc>
                <a:spcPct val="100000"/>
              </a:lnSpc>
              <a:spcBef>
                <a:spcPts val="1000"/>
              </a:spcBef>
              <a:spcAft>
                <a:spcPts val="0"/>
              </a:spcAft>
              <a:buSzPct val="100000"/>
              <a:buFont typeface="Open Sans"/>
              <a:buChar char="•"/>
            </a:pPr>
            <a:r>
              <a:rPr lang="en-US" sz="4700">
                <a:latin typeface="Open Sans"/>
                <a:ea typeface="Open Sans"/>
                <a:cs typeface="Open Sans"/>
                <a:sym typeface="Open Sans"/>
              </a:rPr>
              <a:t>IRS partners with AARP Tax-Aide, which operates TCE districts and sites across the country</a:t>
            </a:r>
            <a:endParaRPr sz="4700">
              <a:latin typeface="Open Sans"/>
              <a:ea typeface="Open Sans"/>
              <a:cs typeface="Open Sans"/>
              <a:sym typeface="Open Sans"/>
            </a:endParaRPr>
          </a:p>
          <a:p>
            <a:pPr marL="457200" lvl="0" indent="-347980" algn="l" rtl="0">
              <a:lnSpc>
                <a:spcPct val="100000"/>
              </a:lnSpc>
              <a:spcBef>
                <a:spcPts val="1000"/>
              </a:spcBef>
              <a:spcAft>
                <a:spcPts val="0"/>
              </a:spcAft>
              <a:buSzPct val="100000"/>
              <a:buChar char="■"/>
            </a:pPr>
            <a:r>
              <a:rPr lang="en-US" sz="4700"/>
              <a:t>Both programs have the same goal: serve taxpayers in need</a:t>
            </a:r>
            <a:endParaRPr sz="4700"/>
          </a:p>
          <a:p>
            <a:pPr marL="457200" lvl="0" indent="-347980" algn="l" rtl="0">
              <a:lnSpc>
                <a:spcPct val="100000"/>
              </a:lnSpc>
              <a:spcBef>
                <a:spcPts val="1000"/>
              </a:spcBef>
              <a:spcAft>
                <a:spcPts val="0"/>
              </a:spcAft>
              <a:buSzPct val="100000"/>
              <a:buChar char="■"/>
            </a:pPr>
            <a:r>
              <a:rPr lang="en-US" sz="4700"/>
              <a:t>Each program has slightly different scopes of service based on their focus</a:t>
            </a:r>
            <a:endParaRPr sz="4700"/>
          </a:p>
        </p:txBody>
      </p:sp>
      <p:sp>
        <p:nvSpPr>
          <p:cNvPr id="111" name="Google Shape;111;p27"/>
          <p:cNvSpPr txBox="1">
            <a:spLocks noGrp="1"/>
          </p:cNvSpPr>
          <p:nvPr>
            <p:ph type="title"/>
          </p:nvPr>
        </p:nvSpPr>
        <p:spPr>
          <a:xfrm>
            <a:off x="1013528"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1800"/>
              <a:buNone/>
            </a:pPr>
            <a:r>
              <a:rPr lang="en-US">
                <a:latin typeface="Open Sans"/>
                <a:ea typeface="Open Sans"/>
                <a:cs typeface="Open Sans"/>
                <a:sym typeface="Open Sans"/>
              </a:rPr>
              <a:t>What are VITA and TCE?</a:t>
            </a:r>
            <a:endParaRPr>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fb3de0d1f5_0_11"/>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sp>
        <p:nvSpPr>
          <p:cNvPr id="118" name="Google Shape;118;gfb3de0d1f5_0_11"/>
          <p:cNvSpPr txBox="1">
            <a:spLocks noGrp="1"/>
          </p:cNvSpPr>
          <p:nvPr>
            <p:ph type="body" idx="1"/>
          </p:nvPr>
        </p:nvSpPr>
        <p:spPr>
          <a:xfrm>
            <a:off x="1270000" y="1396925"/>
            <a:ext cx="9753600" cy="9117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800"/>
              </a:spcBef>
              <a:spcAft>
                <a:spcPts val="0"/>
              </a:spcAft>
              <a:buSzPts val="3200"/>
              <a:buNone/>
            </a:pPr>
            <a:r>
              <a:rPr lang="en-US" sz="2400"/>
              <a:t>Both programs are primarily volunteer-led and use a similar leadership structure</a:t>
            </a:r>
            <a:endParaRPr sz="2400"/>
          </a:p>
        </p:txBody>
      </p:sp>
      <p:sp>
        <p:nvSpPr>
          <p:cNvPr id="119" name="Google Shape;119;gfb3de0d1f5_0_11"/>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Volunteer Leadership</a:t>
            </a:r>
            <a:endParaRPr/>
          </a:p>
        </p:txBody>
      </p:sp>
      <p:sp>
        <p:nvSpPr>
          <p:cNvPr id="120" name="Google Shape;120;gfb3de0d1f5_0_11"/>
          <p:cNvSpPr/>
          <p:nvPr/>
        </p:nvSpPr>
        <p:spPr>
          <a:xfrm>
            <a:off x="2138450" y="2308616"/>
            <a:ext cx="2445900" cy="773400"/>
          </a:xfrm>
          <a:prstGeom prst="roundRect">
            <a:avLst>
              <a:gd name="adj" fmla="val 50000"/>
            </a:avLst>
          </a:prstGeom>
          <a:solidFill>
            <a:srgbClr val="0944A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Roboto"/>
                <a:ea typeface="Roboto"/>
                <a:cs typeface="Roboto"/>
                <a:sym typeface="Roboto"/>
              </a:rPr>
              <a:t>AARP Tax-Aide State Coordinator / VITA Program Manager</a:t>
            </a:r>
            <a:endParaRPr sz="1900" b="0" i="0" u="none" strike="noStrike" cap="none">
              <a:solidFill>
                <a:srgbClr val="FFFFFF"/>
              </a:solidFill>
              <a:latin typeface="Arial"/>
              <a:ea typeface="Arial"/>
              <a:cs typeface="Arial"/>
              <a:sym typeface="Arial"/>
            </a:endParaRPr>
          </a:p>
        </p:txBody>
      </p:sp>
      <p:sp>
        <p:nvSpPr>
          <p:cNvPr id="121" name="Google Shape;121;gfb3de0d1f5_0_11"/>
          <p:cNvSpPr/>
          <p:nvPr/>
        </p:nvSpPr>
        <p:spPr>
          <a:xfrm>
            <a:off x="2335404" y="3314981"/>
            <a:ext cx="2050800" cy="590100"/>
          </a:xfrm>
          <a:prstGeom prst="roundRect">
            <a:avLst>
              <a:gd name="adj" fmla="val 50000"/>
            </a:avLst>
          </a:prstGeom>
          <a:solidFill>
            <a:srgbClr val="0C58D3"/>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Roboto"/>
                <a:ea typeface="Roboto"/>
                <a:cs typeface="Roboto"/>
                <a:sym typeface="Roboto"/>
              </a:rPr>
              <a:t>District Coordinator</a:t>
            </a:r>
            <a:endParaRPr sz="1900" b="0" i="0" u="none" strike="noStrike" cap="none">
              <a:solidFill>
                <a:srgbClr val="FFFFFF"/>
              </a:solidFill>
              <a:latin typeface="Arial"/>
              <a:ea typeface="Arial"/>
              <a:cs typeface="Arial"/>
              <a:sym typeface="Arial"/>
            </a:endParaRPr>
          </a:p>
        </p:txBody>
      </p:sp>
      <p:sp>
        <p:nvSpPr>
          <p:cNvPr id="122" name="Google Shape;122;gfb3de0d1f5_0_11"/>
          <p:cNvSpPr/>
          <p:nvPr/>
        </p:nvSpPr>
        <p:spPr>
          <a:xfrm>
            <a:off x="2451958" y="4138045"/>
            <a:ext cx="1818300" cy="590100"/>
          </a:xfrm>
          <a:prstGeom prst="roundRect">
            <a:avLst>
              <a:gd name="adj" fmla="val 50000"/>
            </a:avLst>
          </a:prstGeom>
          <a:solidFill>
            <a:srgbClr val="0D5DDF"/>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Roboto"/>
                <a:ea typeface="Roboto"/>
                <a:cs typeface="Roboto"/>
                <a:sym typeface="Roboto"/>
              </a:rPr>
              <a:t>Site Coordinator</a:t>
            </a:r>
            <a:endParaRPr sz="1900" b="0" i="0" u="none" strike="noStrike" cap="none">
              <a:solidFill>
                <a:srgbClr val="FFFFFF"/>
              </a:solidFill>
              <a:latin typeface="Arial"/>
              <a:ea typeface="Arial"/>
              <a:cs typeface="Arial"/>
              <a:sym typeface="Arial"/>
            </a:endParaRPr>
          </a:p>
        </p:txBody>
      </p:sp>
      <p:cxnSp>
        <p:nvCxnSpPr>
          <p:cNvPr id="123" name="Google Shape;123;gfb3de0d1f5_0_11"/>
          <p:cNvCxnSpPr>
            <a:stCxn id="121" idx="0"/>
            <a:endCxn id="120" idx="2"/>
          </p:cNvCxnSpPr>
          <p:nvPr/>
        </p:nvCxnSpPr>
        <p:spPr>
          <a:xfrm rot="-5400000">
            <a:off x="3244554" y="3198131"/>
            <a:ext cx="233100" cy="600"/>
          </a:xfrm>
          <a:prstGeom prst="bentConnector3">
            <a:avLst>
              <a:gd name="adj1" fmla="val 49971"/>
            </a:avLst>
          </a:prstGeom>
          <a:noFill/>
          <a:ln w="9525" cap="flat" cmpd="sng">
            <a:solidFill>
              <a:srgbClr val="C2C2C2"/>
            </a:solidFill>
            <a:prstDash val="solid"/>
            <a:round/>
            <a:headEnd type="none" w="sm" len="sm"/>
            <a:tailEnd type="none" w="sm" len="sm"/>
          </a:ln>
        </p:spPr>
      </p:cxnSp>
      <p:cxnSp>
        <p:nvCxnSpPr>
          <p:cNvPr id="124" name="Google Shape;124;gfb3de0d1f5_0_11"/>
          <p:cNvCxnSpPr>
            <a:stCxn id="122" idx="0"/>
            <a:endCxn id="121" idx="2"/>
          </p:cNvCxnSpPr>
          <p:nvPr/>
        </p:nvCxnSpPr>
        <p:spPr>
          <a:xfrm rot="-5400000">
            <a:off x="3244858" y="4021195"/>
            <a:ext cx="233100" cy="600"/>
          </a:xfrm>
          <a:prstGeom prst="bentConnector3">
            <a:avLst>
              <a:gd name="adj1" fmla="val 49971"/>
            </a:avLst>
          </a:prstGeom>
          <a:noFill/>
          <a:ln w="9525" cap="flat" cmpd="sng">
            <a:solidFill>
              <a:srgbClr val="C2C2C2"/>
            </a:solidFill>
            <a:prstDash val="solid"/>
            <a:round/>
            <a:headEnd type="none" w="sm" len="sm"/>
            <a:tailEnd type="none" w="sm" len="sm"/>
          </a:ln>
        </p:spPr>
      </p:cxnSp>
      <p:sp>
        <p:nvSpPr>
          <p:cNvPr id="125" name="Google Shape;125;gfb3de0d1f5_0_11"/>
          <p:cNvSpPr/>
          <p:nvPr/>
        </p:nvSpPr>
        <p:spPr>
          <a:xfrm>
            <a:off x="2088053" y="5020604"/>
            <a:ext cx="2545500" cy="1071300"/>
          </a:xfrm>
          <a:prstGeom prst="roundRect">
            <a:avLst>
              <a:gd name="adj" fmla="val 50000"/>
            </a:avLst>
          </a:prstGeom>
          <a:solidFill>
            <a:srgbClr val="307BF3"/>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Roboto"/>
                <a:ea typeface="Roboto"/>
                <a:cs typeface="Roboto"/>
                <a:sym typeface="Roboto"/>
              </a:rPr>
              <a:t>Tax Preparers, Client Facilitators, Intake Specialists, Interpreters </a:t>
            </a:r>
            <a:endParaRPr sz="1900" b="0" i="0" u="none" strike="noStrike" cap="none">
              <a:solidFill>
                <a:srgbClr val="FFFFFF"/>
              </a:solidFill>
              <a:latin typeface="Arial"/>
              <a:ea typeface="Arial"/>
              <a:cs typeface="Arial"/>
              <a:sym typeface="Arial"/>
            </a:endParaRPr>
          </a:p>
        </p:txBody>
      </p:sp>
      <p:cxnSp>
        <p:nvCxnSpPr>
          <p:cNvPr id="126" name="Google Shape;126;gfb3de0d1f5_0_11"/>
          <p:cNvCxnSpPr>
            <a:stCxn id="125" idx="0"/>
            <a:endCxn id="122" idx="2"/>
          </p:cNvCxnSpPr>
          <p:nvPr/>
        </p:nvCxnSpPr>
        <p:spPr>
          <a:xfrm rot="-5400000">
            <a:off x="3214853" y="4874054"/>
            <a:ext cx="292500" cy="600"/>
          </a:xfrm>
          <a:prstGeom prst="bentConnector3">
            <a:avLst>
              <a:gd name="adj1" fmla="val 49993"/>
            </a:avLst>
          </a:prstGeom>
          <a:noFill/>
          <a:ln w="9525" cap="flat" cmpd="sng">
            <a:solidFill>
              <a:srgbClr val="C2C2C2"/>
            </a:solidFill>
            <a:prstDash val="solid"/>
            <a:round/>
            <a:headEnd type="none" w="sm" len="sm"/>
            <a:tailEnd type="none" w="sm" len="sm"/>
          </a:ln>
        </p:spPr>
      </p:cxnSp>
      <p:sp>
        <p:nvSpPr>
          <p:cNvPr id="127" name="Google Shape;127;gfb3de0d1f5_0_11"/>
          <p:cNvSpPr txBox="1"/>
          <p:nvPr/>
        </p:nvSpPr>
        <p:spPr>
          <a:xfrm>
            <a:off x="6300950" y="5281600"/>
            <a:ext cx="4122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Interact with taxpayers and prepare tax returns</a:t>
            </a:r>
            <a:endParaRPr sz="1400" b="0" i="0" u="none" strike="noStrike" cap="none">
              <a:solidFill>
                <a:srgbClr val="000000"/>
              </a:solidFill>
              <a:latin typeface="Open Sans"/>
              <a:ea typeface="Open Sans"/>
              <a:cs typeface="Open Sans"/>
              <a:sym typeface="Open Sans"/>
            </a:endParaRPr>
          </a:p>
        </p:txBody>
      </p:sp>
      <p:sp>
        <p:nvSpPr>
          <p:cNvPr id="128" name="Google Shape;128;gfb3de0d1f5_0_11"/>
          <p:cNvSpPr txBox="1"/>
          <p:nvPr/>
        </p:nvSpPr>
        <p:spPr>
          <a:xfrm>
            <a:off x="6300950" y="4125300"/>
            <a:ext cx="41229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Runs operations of a tax site and supports all volunteers serving there</a:t>
            </a:r>
            <a:endParaRPr sz="1400" b="0" i="0" u="none" strike="noStrike" cap="none">
              <a:solidFill>
                <a:srgbClr val="000000"/>
              </a:solidFill>
              <a:latin typeface="Open Sans"/>
              <a:ea typeface="Open Sans"/>
              <a:cs typeface="Open Sans"/>
              <a:sym typeface="Open Sans"/>
            </a:endParaRPr>
          </a:p>
        </p:txBody>
      </p:sp>
      <p:sp>
        <p:nvSpPr>
          <p:cNvPr id="129" name="Google Shape;129;gfb3de0d1f5_0_11"/>
          <p:cNvSpPr txBox="1"/>
          <p:nvPr/>
        </p:nvSpPr>
        <p:spPr>
          <a:xfrm>
            <a:off x="6300950" y="3199050"/>
            <a:ext cx="41229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Leads a district of tax sites, supports Site Coordinators and volunteers, and helps recruit new volunteers</a:t>
            </a:r>
            <a:endParaRPr sz="1400" b="0" i="0" u="none" strike="noStrike" cap="none">
              <a:solidFill>
                <a:srgbClr val="000000"/>
              </a:solidFill>
              <a:latin typeface="Open Sans"/>
              <a:ea typeface="Open Sans"/>
              <a:cs typeface="Open Sans"/>
              <a:sym typeface="Open Sans"/>
            </a:endParaRPr>
          </a:p>
        </p:txBody>
      </p:sp>
      <p:sp>
        <p:nvSpPr>
          <p:cNvPr id="130" name="Google Shape;130;gfb3de0d1f5_0_11"/>
          <p:cNvSpPr txBox="1"/>
          <p:nvPr/>
        </p:nvSpPr>
        <p:spPr>
          <a:xfrm>
            <a:off x="6300950" y="2057400"/>
            <a:ext cx="41229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Oversees operations, recruitment, and training across all districts in the state (AARP Tax-Aide) or VITA program (MFS CASH Oregon)</a:t>
            </a:r>
            <a:endParaRPr sz="1400" b="0" i="0" u="none" strike="noStrike" cap="none">
              <a:solidFill>
                <a:srgbClr val="000000"/>
              </a:solidFill>
              <a:latin typeface="Open Sans"/>
              <a:ea typeface="Open Sans"/>
              <a:cs typeface="Open Sans"/>
              <a:sym typeface="Open Sans"/>
            </a:endParaRPr>
          </a:p>
        </p:txBody>
      </p:sp>
      <p:sp>
        <p:nvSpPr>
          <p:cNvPr id="131" name="Google Shape;131;gfb3de0d1f5_0_11"/>
          <p:cNvSpPr/>
          <p:nvPr/>
        </p:nvSpPr>
        <p:spPr>
          <a:xfrm>
            <a:off x="4782350" y="2257350"/>
            <a:ext cx="1293600" cy="646800"/>
          </a:xfrm>
          <a:prstGeom prst="rightArrow">
            <a:avLst>
              <a:gd name="adj1" fmla="val 50000"/>
              <a:gd name="adj2" fmla="val 50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gfb3de0d1f5_0_11"/>
          <p:cNvSpPr/>
          <p:nvPr/>
        </p:nvSpPr>
        <p:spPr>
          <a:xfrm>
            <a:off x="4782350" y="3286625"/>
            <a:ext cx="1293600" cy="646800"/>
          </a:xfrm>
          <a:prstGeom prst="rightArrow">
            <a:avLst>
              <a:gd name="adj1" fmla="val 50000"/>
              <a:gd name="adj2" fmla="val 50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gfb3de0d1f5_0_11"/>
          <p:cNvSpPr/>
          <p:nvPr/>
        </p:nvSpPr>
        <p:spPr>
          <a:xfrm>
            <a:off x="4782350" y="4109700"/>
            <a:ext cx="1293600" cy="646800"/>
          </a:xfrm>
          <a:prstGeom prst="rightArrow">
            <a:avLst>
              <a:gd name="adj1" fmla="val 50000"/>
              <a:gd name="adj2" fmla="val 50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gfb3de0d1f5_0_11"/>
          <p:cNvSpPr/>
          <p:nvPr/>
        </p:nvSpPr>
        <p:spPr>
          <a:xfrm>
            <a:off x="4782350" y="5158300"/>
            <a:ext cx="1293600" cy="646800"/>
          </a:xfrm>
          <a:prstGeom prst="rightArrow">
            <a:avLst>
              <a:gd name="adj1" fmla="val 50000"/>
              <a:gd name="adj2" fmla="val 50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gfb3de0d1f5_0_687"/>
          <p:cNvSpPr txBox="1">
            <a:spLocks noGrp="1"/>
          </p:cNvSpPr>
          <p:nvPr>
            <p:ph type="subTitle" idx="1"/>
          </p:nvPr>
        </p:nvSpPr>
        <p:spPr>
          <a:xfrm>
            <a:off x="916503" y="3697339"/>
            <a:ext cx="6966300" cy="1112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2240"/>
              <a:buNone/>
            </a:pPr>
            <a:r>
              <a:rPr lang="en-US"/>
              <a:t>Steps to Becoming an IRS-Certified Volunteer</a:t>
            </a:r>
            <a:endParaRPr/>
          </a:p>
        </p:txBody>
      </p:sp>
      <p:sp>
        <p:nvSpPr>
          <p:cNvPr id="141" name="Google Shape;141;gfb3de0d1f5_0_687"/>
          <p:cNvSpPr txBox="1">
            <a:spLocks noGrp="1"/>
          </p:cNvSpPr>
          <p:nvPr>
            <p:ph type="title"/>
          </p:nvPr>
        </p:nvSpPr>
        <p:spPr>
          <a:xfrm>
            <a:off x="914456" y="1875512"/>
            <a:ext cx="6970500" cy="1219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a:t>What are you getting yourself into?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8"/>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a:p>
        </p:txBody>
      </p:sp>
      <p:sp>
        <p:nvSpPr>
          <p:cNvPr id="147" name="Google Shape;147;p28"/>
          <p:cNvSpPr txBox="1">
            <a:spLocks noGrp="1"/>
          </p:cNvSpPr>
          <p:nvPr>
            <p:ph type="body" idx="1"/>
          </p:nvPr>
        </p:nvSpPr>
        <p:spPr>
          <a:xfrm>
            <a:off x="1278833" y="1761433"/>
            <a:ext cx="9753600" cy="4023360"/>
          </a:xfrm>
          <a:prstGeom prst="rect">
            <a:avLst/>
          </a:prstGeom>
          <a:noFill/>
          <a:ln>
            <a:noFill/>
          </a:ln>
        </p:spPr>
        <p:txBody>
          <a:bodyPr spcFirstLastPara="1" wrap="square" lIns="91425" tIns="45700" rIns="91425" bIns="45700" anchor="t" anchorCtr="0">
            <a:normAutofit fontScale="70000" lnSpcReduction="20000"/>
          </a:bodyPr>
          <a:lstStyle/>
          <a:p>
            <a:pPr marL="457200" lvl="0" indent="-397752" algn="l" rtl="0">
              <a:lnSpc>
                <a:spcPct val="100000"/>
              </a:lnSpc>
              <a:spcBef>
                <a:spcPts val="1800"/>
              </a:spcBef>
              <a:spcAft>
                <a:spcPts val="0"/>
              </a:spcAft>
              <a:buSzPct val="118920"/>
              <a:buChar char="■"/>
            </a:pPr>
            <a:r>
              <a:rPr lang="en-US"/>
              <a:t>Being a tax preparer is not your average volunteer gig</a:t>
            </a:r>
            <a:endParaRPr/>
          </a:p>
          <a:p>
            <a:pPr marL="457200" lvl="0" indent="-397752" algn="l" rtl="0">
              <a:lnSpc>
                <a:spcPct val="100000"/>
              </a:lnSpc>
              <a:spcBef>
                <a:spcPts val="1800"/>
              </a:spcBef>
              <a:spcAft>
                <a:spcPts val="0"/>
              </a:spcAft>
              <a:buSzPct val="118920"/>
              <a:buChar char="■"/>
            </a:pPr>
            <a:r>
              <a:rPr lang="en-US"/>
              <a:t>Expect training and certification to take at least 40 hours between now and early January</a:t>
            </a:r>
            <a:endParaRPr/>
          </a:p>
          <a:p>
            <a:pPr marL="914400" lvl="1" indent="-353060" algn="l" rtl="0">
              <a:lnSpc>
                <a:spcPct val="100000"/>
              </a:lnSpc>
              <a:spcBef>
                <a:spcPts val="1800"/>
              </a:spcBef>
              <a:spcAft>
                <a:spcPts val="0"/>
              </a:spcAft>
              <a:buSzPct val="100000"/>
              <a:buChar char="─"/>
            </a:pPr>
            <a:r>
              <a:rPr lang="en-US"/>
              <a:t>Depending on your existing tax knowledge and technical skills</a:t>
            </a:r>
            <a:endParaRPr/>
          </a:p>
          <a:p>
            <a:pPr marL="457200" lvl="0" indent="-397752" algn="l" rtl="0">
              <a:lnSpc>
                <a:spcPct val="100000"/>
              </a:lnSpc>
              <a:spcBef>
                <a:spcPts val="1800"/>
              </a:spcBef>
              <a:spcAft>
                <a:spcPts val="0"/>
              </a:spcAft>
              <a:buSzPct val="118920"/>
              <a:buChar char="■"/>
            </a:pPr>
            <a:r>
              <a:rPr lang="en-US"/>
              <a:t>Need a “stick to it” attitude – it takes work</a:t>
            </a:r>
            <a:endParaRPr/>
          </a:p>
          <a:p>
            <a:pPr marL="914400" lvl="1" indent="-353060" algn="l" rtl="0">
              <a:lnSpc>
                <a:spcPct val="100000"/>
              </a:lnSpc>
              <a:spcBef>
                <a:spcPts val="1800"/>
              </a:spcBef>
              <a:spcAft>
                <a:spcPts val="0"/>
              </a:spcAft>
              <a:buSzPct val="100000"/>
              <a:buChar char="─"/>
            </a:pPr>
            <a:r>
              <a:rPr lang="en-US"/>
              <a:t>But… you will learn a lot and will have friendly, experienced volunteers to help you at every step of the way</a:t>
            </a:r>
            <a:endParaRPr/>
          </a:p>
          <a:p>
            <a:pPr marL="457200" lvl="0" indent="-397752" algn="l" rtl="0">
              <a:lnSpc>
                <a:spcPct val="100000"/>
              </a:lnSpc>
              <a:spcBef>
                <a:spcPts val="1800"/>
              </a:spcBef>
              <a:spcAft>
                <a:spcPts val="0"/>
              </a:spcAft>
              <a:buSzPct val="118920"/>
              <a:buChar char="■"/>
            </a:pPr>
            <a:r>
              <a:rPr lang="en-US"/>
              <a:t>Don’t procrastinate</a:t>
            </a:r>
            <a:endParaRPr/>
          </a:p>
          <a:p>
            <a:pPr marL="914400" lvl="1" indent="-353060" algn="l" rtl="0">
              <a:lnSpc>
                <a:spcPct val="100000"/>
              </a:lnSpc>
              <a:spcBef>
                <a:spcPts val="1800"/>
              </a:spcBef>
              <a:spcAft>
                <a:spcPts val="0"/>
              </a:spcAft>
              <a:buSzPct val="100000"/>
              <a:buChar char="─"/>
            </a:pPr>
            <a:r>
              <a:rPr lang="en-US"/>
              <a:t>Tax law is best digested in small amounts to not overwhelm your system</a:t>
            </a:r>
            <a:endParaRPr/>
          </a:p>
        </p:txBody>
      </p:sp>
      <p:sp>
        <p:nvSpPr>
          <p:cNvPr id="148" name="Google Shape;148;p28"/>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1800"/>
              <a:buNone/>
            </a:pPr>
            <a:r>
              <a:rPr lang="en-US"/>
              <a:t>Disclaimer!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9"/>
          <p:cNvSpPr/>
          <p:nvPr/>
        </p:nvSpPr>
        <p:spPr>
          <a:xfrm>
            <a:off x="0" y="-17578"/>
            <a:ext cx="12252960" cy="1510126"/>
          </a:xfrm>
          <a:prstGeom prst="rect">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2F2F2"/>
              </a:buClr>
              <a:buSzPts val="3200"/>
              <a:buFont typeface="Calibri"/>
              <a:buNone/>
            </a:pPr>
            <a:r>
              <a:rPr lang="en-US" sz="3600" b="0" i="0" u="none" strike="noStrike" cap="none">
                <a:solidFill>
                  <a:srgbClr val="F2F2F2"/>
                </a:solidFill>
                <a:latin typeface="Open Sans"/>
                <a:ea typeface="Open Sans"/>
                <a:cs typeface="Open Sans"/>
                <a:sym typeface="Open Sans"/>
              </a:rPr>
              <a:t>Steps to Becoming an IRS-Certified Volunteer</a:t>
            </a:r>
            <a:endParaRPr sz="3600" b="0" i="0" u="none" strike="noStrike" cap="none">
              <a:solidFill>
                <a:srgbClr val="F2F2F2"/>
              </a:solidFill>
              <a:latin typeface="Open Sans"/>
              <a:ea typeface="Open Sans"/>
              <a:cs typeface="Open Sans"/>
              <a:sym typeface="Open Sans"/>
            </a:endParaRPr>
          </a:p>
        </p:txBody>
      </p:sp>
      <p:sp>
        <p:nvSpPr>
          <p:cNvPr id="154" name="Google Shape;154;p29"/>
          <p:cNvSpPr txBox="1"/>
          <p:nvPr/>
        </p:nvSpPr>
        <p:spPr>
          <a:xfrm>
            <a:off x="46619" y="4511134"/>
            <a:ext cx="388735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Calibri"/>
              <a:buNone/>
            </a:pPr>
            <a:r>
              <a:rPr lang="en-US" sz="2800" b="0" i="0" u="none" strike="noStrike" cap="none">
                <a:solidFill>
                  <a:schemeClr val="dk1"/>
                </a:solidFill>
                <a:latin typeface="Quattrocento Sans"/>
                <a:ea typeface="Quattrocento Sans"/>
                <a:cs typeface="Quattrocento Sans"/>
                <a:sym typeface="Quattrocento Sans"/>
              </a:rPr>
              <a:t>Websites:</a:t>
            </a:r>
            <a:endParaRPr sz="2800" b="0" i="0" u="none" strike="noStrike" cap="none">
              <a:solidFill>
                <a:schemeClr val="dk1"/>
              </a:solidFill>
              <a:latin typeface="Quattrocento Sans"/>
              <a:ea typeface="Quattrocento Sans"/>
              <a:cs typeface="Quattrocento Sans"/>
              <a:sym typeface="Quattrocento Sans"/>
            </a:endParaRPr>
          </a:p>
        </p:txBody>
      </p:sp>
      <p:sp>
        <p:nvSpPr>
          <p:cNvPr id="155" name="Google Shape;155;p29"/>
          <p:cNvSpPr/>
          <p:nvPr/>
        </p:nvSpPr>
        <p:spPr>
          <a:xfrm>
            <a:off x="155975" y="1687470"/>
            <a:ext cx="1826776" cy="1404288"/>
          </a:xfrm>
          <a:prstGeom prst="homePlate">
            <a:avLst>
              <a:gd name="adj" fmla="val 41507"/>
            </a:avLst>
          </a:prstGeom>
          <a:gradFill>
            <a:gsLst>
              <a:gs pos="0">
                <a:srgbClr val="B3C6E7"/>
              </a:gs>
              <a:gs pos="46000">
                <a:srgbClr val="4C78C6"/>
              </a:gs>
              <a:gs pos="100000">
                <a:srgbClr val="254378"/>
              </a:gs>
            </a:gsLst>
            <a:path path="circle">
              <a:fillToRect l="50000" t="50000" r="50000" b="50000"/>
            </a:path>
            <a:tileRect/>
          </a:gra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Study Pub 4961 &amp; Pass First IRS Exam</a:t>
            </a:r>
            <a:endParaRPr sz="1800" b="0"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chemeClr val="lt1"/>
              </a:buClr>
              <a:buSzPts val="1800"/>
              <a:buFont typeface="Calibri"/>
              <a:buNone/>
            </a:pPr>
            <a:r>
              <a:rPr lang="en-US" sz="1000" b="0" i="0" u="none" strike="noStrike" cap="none">
                <a:solidFill>
                  <a:schemeClr val="lt1"/>
                </a:solidFill>
                <a:latin typeface="Open Sans"/>
                <a:ea typeface="Open Sans"/>
                <a:cs typeface="Open Sans"/>
                <a:sym typeface="Open Sans"/>
              </a:rPr>
              <a:t>30 min. - 2 hours</a:t>
            </a:r>
            <a:endParaRPr sz="1000" b="0" i="0" u="none" strike="noStrike" cap="none">
              <a:solidFill>
                <a:schemeClr val="lt1"/>
              </a:solidFill>
              <a:latin typeface="Open Sans"/>
              <a:ea typeface="Open Sans"/>
              <a:cs typeface="Open Sans"/>
              <a:sym typeface="Open Sans"/>
            </a:endParaRPr>
          </a:p>
        </p:txBody>
      </p:sp>
      <p:sp>
        <p:nvSpPr>
          <p:cNvPr id="156" name="Google Shape;156;p29"/>
          <p:cNvSpPr/>
          <p:nvPr/>
        </p:nvSpPr>
        <p:spPr>
          <a:xfrm>
            <a:off x="4053500" y="1671200"/>
            <a:ext cx="1942200" cy="1419300"/>
          </a:xfrm>
          <a:prstGeom prst="homePlate">
            <a:avLst>
              <a:gd name="adj" fmla="val 34510"/>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r>
              <a:rPr lang="en-US" sz="1700" b="0" i="0" u="none" strike="noStrike" cap="none">
                <a:solidFill>
                  <a:schemeClr val="lt1"/>
                </a:solidFill>
                <a:latin typeface="Open Sans"/>
                <a:ea typeface="Open Sans"/>
                <a:cs typeface="Open Sans"/>
                <a:sym typeface="Open Sans"/>
              </a:rPr>
              <a:t>Complete New Tax Preparer Training Course</a:t>
            </a:r>
            <a:endParaRPr sz="1700" b="0"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chemeClr val="lt1"/>
              </a:buClr>
              <a:buSzPts val="1800"/>
              <a:buFont typeface="Calibri"/>
              <a:buNone/>
            </a:pPr>
            <a:r>
              <a:rPr lang="en-US" sz="1100" b="0" i="0" u="none" strike="noStrike" cap="none">
                <a:solidFill>
                  <a:schemeClr val="lt1"/>
                </a:solidFill>
                <a:latin typeface="Open Sans"/>
                <a:ea typeface="Open Sans"/>
                <a:cs typeface="Open Sans"/>
                <a:sym typeface="Open Sans"/>
              </a:rPr>
              <a:t>~30-40 hours</a:t>
            </a:r>
            <a:endParaRPr sz="1100" b="0" i="0" u="none" strike="noStrike" cap="none">
              <a:solidFill>
                <a:schemeClr val="lt1"/>
              </a:solidFill>
              <a:latin typeface="Open Sans"/>
              <a:ea typeface="Open Sans"/>
              <a:cs typeface="Open Sans"/>
              <a:sym typeface="Open Sans"/>
            </a:endParaRPr>
          </a:p>
        </p:txBody>
      </p:sp>
      <p:sp>
        <p:nvSpPr>
          <p:cNvPr id="157" name="Google Shape;157;p29"/>
          <p:cNvSpPr/>
          <p:nvPr/>
        </p:nvSpPr>
        <p:spPr>
          <a:xfrm>
            <a:off x="6129625" y="1618250"/>
            <a:ext cx="1993500" cy="1510200"/>
          </a:xfrm>
          <a:prstGeom prst="homePlate">
            <a:avLst>
              <a:gd name="adj" fmla="val 53672"/>
            </a:avLst>
          </a:prstGeom>
          <a:gradFill>
            <a:gsLst>
              <a:gs pos="0">
                <a:srgbClr val="B3C6E7"/>
              </a:gs>
              <a:gs pos="46000">
                <a:srgbClr val="4C78C6"/>
              </a:gs>
              <a:gs pos="100000">
                <a:srgbClr val="254378"/>
              </a:gs>
            </a:gsLst>
            <a:path path="circle">
              <a:fillToRect l="50000" t="50000" r="50000" b="50000"/>
            </a:path>
            <a:tileRect/>
          </a:gra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pen Sans"/>
                <a:ea typeface="Open Sans"/>
                <a:cs typeface="Open Sans"/>
                <a:sym typeface="Open Sans"/>
              </a:rPr>
              <a:t>Pass IRS Advanced Certification Exam</a:t>
            </a:r>
            <a:endParaRPr sz="1800" b="0"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Open Sans"/>
                <a:ea typeface="Open Sans"/>
                <a:cs typeface="Open Sans"/>
                <a:sym typeface="Open Sans"/>
              </a:rPr>
              <a:t>3-4 hours</a:t>
            </a:r>
            <a:endParaRPr sz="1200" b="0" i="0" u="none" strike="noStrike" cap="none">
              <a:solidFill>
                <a:schemeClr val="lt1"/>
              </a:solidFill>
              <a:latin typeface="Open Sans"/>
              <a:ea typeface="Open Sans"/>
              <a:cs typeface="Open Sans"/>
              <a:sym typeface="Open Sans"/>
            </a:endParaRPr>
          </a:p>
        </p:txBody>
      </p:sp>
      <p:sp>
        <p:nvSpPr>
          <p:cNvPr id="158" name="Google Shape;158;p29"/>
          <p:cNvSpPr/>
          <p:nvPr/>
        </p:nvSpPr>
        <p:spPr>
          <a:xfrm>
            <a:off x="8345550" y="1637700"/>
            <a:ext cx="2194200" cy="1510200"/>
          </a:xfrm>
          <a:prstGeom prst="homePlate">
            <a:avLst>
              <a:gd name="adj" fmla="val 47726"/>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Final District-Specific Training</a:t>
            </a:r>
            <a:endParaRPr sz="1800" b="0"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chemeClr val="lt1"/>
              </a:buClr>
              <a:buSzPts val="1800"/>
              <a:buFont typeface="Calibri"/>
              <a:buNone/>
            </a:pPr>
            <a:r>
              <a:rPr lang="en-US" sz="1200" b="0" i="0" u="none" strike="noStrike" cap="none">
                <a:solidFill>
                  <a:schemeClr val="lt1"/>
                </a:solidFill>
                <a:latin typeface="Open Sans"/>
                <a:ea typeface="Open Sans"/>
                <a:cs typeface="Open Sans"/>
                <a:sym typeface="Open Sans"/>
              </a:rPr>
              <a:t>2-4 hours</a:t>
            </a:r>
            <a:r>
              <a:rPr lang="en-US" sz="1800" b="0" i="0" u="none" strike="noStrike" cap="none">
                <a:solidFill>
                  <a:schemeClr val="lt1"/>
                </a:solidFill>
                <a:latin typeface="Open Sans"/>
                <a:ea typeface="Open Sans"/>
                <a:cs typeface="Open Sans"/>
                <a:sym typeface="Open Sans"/>
              </a:rPr>
              <a:t> </a:t>
            </a:r>
            <a:endParaRPr sz="1800" b="0" i="0" u="none" strike="noStrike" cap="none">
              <a:solidFill>
                <a:schemeClr val="dk1"/>
              </a:solidFill>
              <a:latin typeface="Open Sans"/>
              <a:ea typeface="Open Sans"/>
              <a:cs typeface="Open Sans"/>
              <a:sym typeface="Open Sans"/>
            </a:endParaRPr>
          </a:p>
        </p:txBody>
      </p:sp>
      <p:sp>
        <p:nvSpPr>
          <p:cNvPr id="159" name="Google Shape;159;p29"/>
          <p:cNvSpPr/>
          <p:nvPr/>
        </p:nvSpPr>
        <p:spPr>
          <a:xfrm>
            <a:off x="243363" y="5229236"/>
            <a:ext cx="1762200" cy="1404300"/>
          </a:xfrm>
          <a:prstGeom prst="rect">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Oregon VITA and Tax-Aide</a:t>
            </a:r>
            <a:endParaRPr sz="1800" b="0"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Website:</a:t>
            </a:r>
            <a:endParaRPr sz="1400" b="0" i="0" u="none" strike="noStrike" cap="none">
              <a:solidFill>
                <a:srgbClr val="000000"/>
              </a:solidFill>
              <a:latin typeface="Open Sans"/>
              <a:ea typeface="Open Sans"/>
              <a:cs typeface="Open Sans"/>
              <a:sym typeface="Open Sans"/>
            </a:endParaRPr>
          </a:p>
          <a:p>
            <a:pPr marL="0" marR="0" lvl="0" indent="0" algn="ctr" rtl="0">
              <a:lnSpc>
                <a:spcPct val="100000"/>
              </a:lnSpc>
              <a:spcBef>
                <a:spcPts val="0"/>
              </a:spcBef>
              <a:spcAft>
                <a:spcPts val="0"/>
              </a:spcAft>
              <a:buClr>
                <a:schemeClr val="lt1"/>
              </a:buClr>
              <a:buSzPts val="1800"/>
              <a:buFont typeface="Calibri"/>
              <a:buNone/>
            </a:pPr>
            <a:r>
              <a:rPr lang="en-US" sz="1800" b="0" i="0" u="sng" strike="noStrike" cap="none">
                <a:solidFill>
                  <a:schemeClr val="lt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ORTaxaide.org</a:t>
            </a:r>
            <a:endParaRPr sz="1800" b="0" i="0" u="none" strike="noStrike" cap="none">
              <a:solidFill>
                <a:schemeClr val="lt1"/>
              </a:solidFill>
              <a:latin typeface="Open Sans"/>
              <a:ea typeface="Open Sans"/>
              <a:cs typeface="Open Sans"/>
              <a:sym typeface="Open Sans"/>
            </a:endParaRPr>
          </a:p>
        </p:txBody>
      </p:sp>
      <p:sp>
        <p:nvSpPr>
          <p:cNvPr id="160" name="Google Shape;160;p29"/>
          <p:cNvSpPr/>
          <p:nvPr/>
        </p:nvSpPr>
        <p:spPr>
          <a:xfrm>
            <a:off x="2183375" y="5244675"/>
            <a:ext cx="2068500" cy="1404300"/>
          </a:xfrm>
          <a:prstGeom prst="rect">
            <a:avLst/>
          </a:prstGeom>
          <a:gradFill>
            <a:gsLst>
              <a:gs pos="0">
                <a:srgbClr val="B3C6E7"/>
              </a:gs>
              <a:gs pos="46000">
                <a:srgbClr val="4C78C6"/>
              </a:gs>
              <a:gs pos="100000">
                <a:srgbClr val="254378"/>
              </a:gs>
            </a:gsLst>
            <a:path path="circle">
              <a:fillToRect l="100000" b="100000"/>
            </a:path>
            <a:tileRect t="-100000" r="-100000"/>
          </a:gra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IRS Link &amp; Learn Home:</a:t>
            </a:r>
            <a:endParaRPr sz="1400" b="0" i="0" u="none" strike="noStrike" cap="none">
              <a:solidFill>
                <a:srgbClr val="000000"/>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r>
              <a:rPr lang="en-US" sz="1400" b="0" i="0" u="sng" strike="noStrike" cap="none">
                <a:solidFill>
                  <a:schemeClr val="lt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https://www.linklearncertification.com/</a:t>
            </a:r>
            <a:endParaRPr sz="1400" b="0" i="0" u="none" strike="noStrike" cap="none">
              <a:solidFill>
                <a:schemeClr val="lt1"/>
              </a:solidFill>
              <a:latin typeface="Open Sans"/>
              <a:ea typeface="Open Sans"/>
              <a:cs typeface="Open Sans"/>
              <a:sym typeface="Open Sans"/>
            </a:endParaRPr>
          </a:p>
        </p:txBody>
      </p:sp>
      <p:pic>
        <p:nvPicPr>
          <p:cNvPr id="161" name="Google Shape;161;p29"/>
          <p:cNvPicPr preferRelativeResize="0"/>
          <p:nvPr/>
        </p:nvPicPr>
        <p:blipFill rotWithShape="1">
          <a:blip r:embed="rId5">
            <a:alphaModFix/>
          </a:blip>
          <a:srcRect/>
          <a:stretch/>
        </p:blipFill>
        <p:spPr>
          <a:xfrm>
            <a:off x="463930" y="750664"/>
            <a:ext cx="681960" cy="612933"/>
          </a:xfrm>
          <a:prstGeom prst="rect">
            <a:avLst/>
          </a:prstGeom>
          <a:noFill/>
          <a:ln>
            <a:noFill/>
          </a:ln>
        </p:spPr>
      </p:pic>
      <p:pic>
        <p:nvPicPr>
          <p:cNvPr id="162" name="Google Shape;162;p29"/>
          <p:cNvPicPr preferRelativeResize="0"/>
          <p:nvPr/>
        </p:nvPicPr>
        <p:blipFill rotWithShape="1">
          <a:blip r:embed="rId5">
            <a:alphaModFix/>
          </a:blip>
          <a:srcRect/>
          <a:stretch/>
        </p:blipFill>
        <p:spPr>
          <a:xfrm>
            <a:off x="6484297" y="707145"/>
            <a:ext cx="681960" cy="612934"/>
          </a:xfrm>
          <a:prstGeom prst="rect">
            <a:avLst/>
          </a:prstGeom>
          <a:noFill/>
          <a:ln>
            <a:noFill/>
          </a:ln>
        </p:spPr>
      </p:pic>
      <p:pic>
        <p:nvPicPr>
          <p:cNvPr id="163" name="Google Shape;163;p29"/>
          <p:cNvPicPr preferRelativeResize="0"/>
          <p:nvPr/>
        </p:nvPicPr>
        <p:blipFill rotWithShape="1">
          <a:blip r:embed="rId6">
            <a:alphaModFix/>
          </a:blip>
          <a:srcRect/>
          <a:stretch/>
        </p:blipFill>
        <p:spPr>
          <a:xfrm>
            <a:off x="8692751" y="631752"/>
            <a:ext cx="856089" cy="763719"/>
          </a:xfrm>
          <a:prstGeom prst="rect">
            <a:avLst/>
          </a:prstGeom>
          <a:noFill/>
          <a:ln>
            <a:noFill/>
          </a:ln>
        </p:spPr>
      </p:pic>
      <p:sp>
        <p:nvSpPr>
          <p:cNvPr id="164" name="Google Shape;164;p29"/>
          <p:cNvSpPr/>
          <p:nvPr/>
        </p:nvSpPr>
        <p:spPr>
          <a:xfrm>
            <a:off x="2081708" y="1687470"/>
            <a:ext cx="1826776" cy="1404288"/>
          </a:xfrm>
          <a:prstGeom prst="homePlate">
            <a:avLst>
              <a:gd name="adj" fmla="val 50000"/>
            </a:avLst>
          </a:prstGeom>
          <a:gradFill>
            <a:gsLst>
              <a:gs pos="0">
                <a:srgbClr val="B3C6E7"/>
              </a:gs>
              <a:gs pos="46000">
                <a:srgbClr val="4C78C6"/>
              </a:gs>
              <a:gs pos="100000">
                <a:srgbClr val="254378"/>
              </a:gs>
            </a:gsLst>
            <a:path path="circle">
              <a:fillToRect l="50000" t="50000" r="50000" b="50000"/>
            </a:path>
            <a:tileRect/>
          </a:gra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Study Pub 5101 &amp; Pass Second IRS Exam</a:t>
            </a:r>
            <a:endParaRPr sz="1800" b="0"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chemeClr val="lt1"/>
              </a:buClr>
              <a:buSzPts val="1800"/>
              <a:buFont typeface="Calibri"/>
              <a:buNone/>
            </a:pPr>
            <a:r>
              <a:rPr lang="en-US" sz="1000" b="0" i="0" u="none" strike="noStrike" cap="none">
                <a:solidFill>
                  <a:schemeClr val="lt1"/>
                </a:solidFill>
                <a:latin typeface="Open Sans"/>
                <a:ea typeface="Open Sans"/>
                <a:cs typeface="Open Sans"/>
                <a:sym typeface="Open Sans"/>
              </a:rPr>
              <a:t>30 min. - 2 hours</a:t>
            </a:r>
            <a:endParaRPr sz="1800" b="0" i="0" u="none" strike="noStrike" cap="none">
              <a:solidFill>
                <a:schemeClr val="lt1"/>
              </a:solidFill>
              <a:latin typeface="Open Sans"/>
              <a:ea typeface="Open Sans"/>
              <a:cs typeface="Open Sans"/>
              <a:sym typeface="Open Sans"/>
            </a:endParaRPr>
          </a:p>
        </p:txBody>
      </p:sp>
      <p:pic>
        <p:nvPicPr>
          <p:cNvPr id="165" name="Google Shape;165;p29"/>
          <p:cNvPicPr preferRelativeResize="0"/>
          <p:nvPr/>
        </p:nvPicPr>
        <p:blipFill rotWithShape="1">
          <a:blip r:embed="rId5">
            <a:alphaModFix/>
          </a:blip>
          <a:srcRect/>
          <a:stretch/>
        </p:blipFill>
        <p:spPr>
          <a:xfrm>
            <a:off x="2272164" y="697777"/>
            <a:ext cx="681960" cy="612933"/>
          </a:xfrm>
          <a:prstGeom prst="rect">
            <a:avLst/>
          </a:prstGeom>
          <a:noFill/>
          <a:ln>
            <a:noFill/>
          </a:ln>
        </p:spPr>
      </p:pic>
      <p:pic>
        <p:nvPicPr>
          <p:cNvPr id="166" name="Google Shape;166;p29"/>
          <p:cNvPicPr preferRelativeResize="0"/>
          <p:nvPr/>
        </p:nvPicPr>
        <p:blipFill rotWithShape="1">
          <a:blip r:embed="rId7">
            <a:alphaModFix/>
          </a:blip>
          <a:srcRect/>
          <a:stretch/>
        </p:blipFill>
        <p:spPr>
          <a:xfrm>
            <a:off x="4008711" y="759240"/>
            <a:ext cx="1663023" cy="464030"/>
          </a:xfrm>
          <a:prstGeom prst="rect">
            <a:avLst/>
          </a:prstGeom>
          <a:noFill/>
          <a:ln>
            <a:noFill/>
          </a:ln>
        </p:spPr>
      </p:pic>
      <p:sp>
        <p:nvSpPr>
          <p:cNvPr id="167" name="Google Shape;167;p29"/>
          <p:cNvSpPr/>
          <p:nvPr/>
        </p:nvSpPr>
        <p:spPr>
          <a:xfrm>
            <a:off x="4498696" y="5229236"/>
            <a:ext cx="1773000" cy="1595400"/>
          </a:xfrm>
          <a:prstGeom prst="rect">
            <a:avLst/>
          </a:prstGeom>
          <a:solidFill>
            <a:srgbClr val="FF000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AARP Tax-Aide</a:t>
            </a:r>
            <a:endParaRPr sz="1400" b="0" i="0" u="none" strike="noStrike" cap="none">
              <a:solidFill>
                <a:srgbClr val="000000"/>
              </a:solidFill>
              <a:latin typeface="Open Sans"/>
              <a:ea typeface="Open Sans"/>
              <a:cs typeface="Open Sans"/>
              <a:sym typeface="Open Sans"/>
            </a:endParaRPr>
          </a:p>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Volunteer</a:t>
            </a:r>
            <a:endParaRPr sz="1400" b="0" i="0" u="none" strike="noStrike" cap="none">
              <a:solidFill>
                <a:srgbClr val="000000"/>
              </a:solidFill>
              <a:latin typeface="Open Sans"/>
              <a:ea typeface="Open Sans"/>
              <a:cs typeface="Open Sans"/>
              <a:sym typeface="Open Sans"/>
            </a:endParaRPr>
          </a:p>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Portal:</a:t>
            </a:r>
            <a:endParaRPr sz="1400" b="0" i="0" u="none" strike="noStrike" cap="none">
              <a:solidFill>
                <a:srgbClr val="000000"/>
              </a:solidFill>
              <a:latin typeface="Open Sans"/>
              <a:ea typeface="Open Sans"/>
              <a:cs typeface="Open Sans"/>
              <a:sym typeface="Open Sans"/>
            </a:endParaRPr>
          </a:p>
          <a:p>
            <a:pPr marL="0" marR="0" lvl="0" indent="0" algn="ctr" rtl="0">
              <a:lnSpc>
                <a:spcPct val="100000"/>
              </a:lnSpc>
              <a:spcBef>
                <a:spcPts val="0"/>
              </a:spcBef>
              <a:spcAft>
                <a:spcPts val="0"/>
              </a:spcAft>
              <a:buClr>
                <a:schemeClr val="lt1"/>
              </a:buClr>
              <a:buSzPts val="1800"/>
              <a:buFont typeface="Calibri"/>
              <a:buNone/>
            </a:pPr>
            <a:r>
              <a:rPr lang="en-US" sz="1800" b="0" i="0" u="sng" strike="noStrike" cap="none">
                <a:solidFill>
                  <a:schemeClr val="lt1"/>
                </a:solidFill>
                <a:latin typeface="Open Sans"/>
                <a:ea typeface="Open Sans"/>
                <a:cs typeface="Open Sans"/>
                <a:sym typeface="Open Sans"/>
                <a:hlinkClick r:id="rId8">
                  <a:extLst>
                    <a:ext uri="{A12FA001-AC4F-418D-AE19-62706E023703}">
                      <ahyp:hlinkClr xmlns:ahyp="http://schemas.microsoft.com/office/drawing/2018/hyperlinkcolor" val="tx"/>
                    </a:ext>
                  </a:extLst>
                </a:hlinkClick>
              </a:rPr>
              <a:t>Volunteers.AARP.org</a:t>
            </a:r>
            <a:endParaRPr sz="1800" b="0" i="0" u="none" strike="noStrike" cap="none">
              <a:solidFill>
                <a:schemeClr val="lt1"/>
              </a:solidFill>
              <a:latin typeface="Open Sans"/>
              <a:ea typeface="Open Sans"/>
              <a:cs typeface="Open Sans"/>
              <a:sym typeface="Open Sans"/>
            </a:endParaRPr>
          </a:p>
        </p:txBody>
      </p:sp>
      <p:sp>
        <p:nvSpPr>
          <p:cNvPr id="168" name="Google Shape;168;p29"/>
          <p:cNvSpPr/>
          <p:nvPr/>
        </p:nvSpPr>
        <p:spPr>
          <a:xfrm>
            <a:off x="10163578" y="4411510"/>
            <a:ext cx="1993376" cy="1419403"/>
          </a:xfrm>
          <a:prstGeom prst="homePlate">
            <a:avLst>
              <a:gd name="adj" fmla="val 50000"/>
            </a:avLst>
          </a:prstGeom>
          <a:solidFill>
            <a:srgbClr val="FF000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AARP Tax-Aide</a:t>
            </a:r>
            <a:endParaRPr sz="1800" b="0" i="0" u="none" strike="noStrike" cap="none">
              <a:solidFill>
                <a:schemeClr val="dk1"/>
              </a:solidFill>
              <a:latin typeface="Open Sans"/>
              <a:ea typeface="Open Sans"/>
              <a:cs typeface="Open Sans"/>
              <a:sym typeface="Open Sans"/>
            </a:endParaRPr>
          </a:p>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Learning Management System</a:t>
            </a:r>
            <a:endParaRPr sz="1800" b="0" i="0" u="none" strike="noStrike" cap="none">
              <a:solidFill>
                <a:schemeClr val="dk1"/>
              </a:solidFill>
              <a:latin typeface="Open Sans"/>
              <a:ea typeface="Open Sans"/>
              <a:cs typeface="Open Sans"/>
              <a:sym typeface="Open Sans"/>
            </a:endParaRPr>
          </a:p>
        </p:txBody>
      </p:sp>
      <p:sp>
        <p:nvSpPr>
          <p:cNvPr id="169" name="Google Shape;169;p29"/>
          <p:cNvSpPr/>
          <p:nvPr/>
        </p:nvSpPr>
        <p:spPr>
          <a:xfrm>
            <a:off x="10163578" y="3056612"/>
            <a:ext cx="1942243" cy="1283246"/>
          </a:xfrm>
          <a:prstGeom prst="homePlate">
            <a:avLst>
              <a:gd name="adj" fmla="val 34510"/>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Open Sans"/>
                <a:ea typeface="Open Sans"/>
                <a:cs typeface="Open Sans"/>
                <a:sym typeface="Open Sans"/>
              </a:rPr>
              <a:t>Additional Tax-Aide Practice Problems</a:t>
            </a:r>
            <a:endParaRPr sz="1800" b="0" i="0" u="none" strike="noStrike" cap="none">
              <a:solidFill>
                <a:schemeClr val="dk1"/>
              </a:solidFill>
              <a:latin typeface="Open Sans"/>
              <a:ea typeface="Open Sans"/>
              <a:cs typeface="Open Sans"/>
              <a:sym typeface="Open Sans"/>
            </a:endParaRPr>
          </a:p>
        </p:txBody>
      </p:sp>
      <p:pic>
        <p:nvPicPr>
          <p:cNvPr id="170" name="Google Shape;170;p29" descr="A picture containing text&#10;&#10;Description automatically generated"/>
          <p:cNvPicPr preferRelativeResize="0"/>
          <p:nvPr/>
        </p:nvPicPr>
        <p:blipFill rotWithShape="1">
          <a:blip r:embed="rId9">
            <a:alphaModFix/>
          </a:blip>
          <a:srcRect/>
          <a:stretch/>
        </p:blipFill>
        <p:spPr>
          <a:xfrm>
            <a:off x="8583950" y="4908910"/>
            <a:ext cx="1379100" cy="805989"/>
          </a:xfrm>
          <a:prstGeom prst="rect">
            <a:avLst/>
          </a:prstGeom>
          <a:noFill/>
          <a:ln>
            <a:noFill/>
          </a:ln>
        </p:spPr>
      </p:pic>
      <p:sp>
        <p:nvSpPr>
          <p:cNvPr id="171" name="Google Shape;171;p29"/>
          <p:cNvSpPr txBox="1"/>
          <p:nvPr/>
        </p:nvSpPr>
        <p:spPr>
          <a:xfrm>
            <a:off x="8515250" y="3444725"/>
            <a:ext cx="15165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Open Sans"/>
                <a:ea typeface="Open Sans"/>
                <a:cs typeface="Open Sans"/>
                <a:sym typeface="Open Sans"/>
              </a:rPr>
              <a:t>AARP Tax-Aide </a:t>
            </a:r>
            <a:br>
              <a:rPr lang="en-US" sz="2400" b="0" i="0" u="none" strike="noStrike" cap="none">
                <a:solidFill>
                  <a:srgbClr val="000000"/>
                </a:solidFill>
                <a:latin typeface="Open Sans"/>
                <a:ea typeface="Open Sans"/>
                <a:cs typeface="Open Sans"/>
                <a:sym typeface="Open Sans"/>
              </a:rPr>
            </a:br>
            <a:r>
              <a:rPr lang="en-US" sz="2400" b="0" i="0" u="none" strike="noStrike" cap="none">
                <a:solidFill>
                  <a:srgbClr val="000000"/>
                </a:solidFill>
                <a:latin typeface="Open Sans"/>
                <a:ea typeface="Open Sans"/>
                <a:cs typeface="Open Sans"/>
                <a:sym typeface="Open Sans"/>
              </a:rPr>
              <a:t>ONLY</a:t>
            </a:r>
            <a:endParaRPr sz="24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Open Sans"/>
                <a:ea typeface="Open Sans"/>
                <a:cs typeface="Open Sans"/>
                <a:sym typeface="Open Sans"/>
              </a:rPr>
              <a:t>Training</a:t>
            </a:r>
            <a:endParaRPr sz="2400" b="0" i="0" u="none" strike="noStrike" cap="none">
              <a:solidFill>
                <a:srgbClr val="000000"/>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g10081113a00_0_0"/>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
        <p:nvSpPr>
          <p:cNvPr id="178" name="Google Shape;178;g10081113a00_0_0"/>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a:bodyPr>
          <a:lstStyle/>
          <a:p>
            <a:pPr marL="457200" lvl="0" indent="-431800" algn="l" rtl="0">
              <a:lnSpc>
                <a:spcPct val="100000"/>
              </a:lnSpc>
              <a:spcBef>
                <a:spcPts val="1800"/>
              </a:spcBef>
              <a:spcAft>
                <a:spcPts val="0"/>
              </a:spcAft>
              <a:buSzPts val="3200"/>
              <a:buChar char="■"/>
            </a:pPr>
            <a:r>
              <a:rPr lang="en-US"/>
              <a:t>Handy guide with all certification steps</a:t>
            </a:r>
            <a:endParaRPr/>
          </a:p>
          <a:p>
            <a:pPr marL="457200" lvl="0" indent="-431800" algn="l" rtl="0">
              <a:lnSpc>
                <a:spcPct val="100000"/>
              </a:lnSpc>
              <a:spcBef>
                <a:spcPts val="0"/>
              </a:spcBef>
              <a:spcAft>
                <a:spcPts val="0"/>
              </a:spcAft>
              <a:buSzPts val="3200"/>
              <a:buChar char="■"/>
            </a:pPr>
            <a:r>
              <a:rPr lang="en-US"/>
              <a:t>Includes information on how you can get help with training</a:t>
            </a:r>
            <a:endParaRPr/>
          </a:p>
          <a:p>
            <a:pPr marL="457200" lvl="0" indent="-431800" algn="l" rtl="0">
              <a:lnSpc>
                <a:spcPct val="100000"/>
              </a:lnSpc>
              <a:spcBef>
                <a:spcPts val="0"/>
              </a:spcBef>
              <a:spcAft>
                <a:spcPts val="0"/>
              </a:spcAft>
              <a:buSzPts val="3200"/>
              <a:buChar char="■"/>
            </a:pPr>
            <a:r>
              <a:rPr lang="en-US"/>
              <a:t>Also includes space to write down all of your passwords </a:t>
            </a:r>
            <a:endParaRPr/>
          </a:p>
          <a:p>
            <a:pPr marL="457200" lvl="0" indent="-431800" algn="l" rtl="0">
              <a:lnSpc>
                <a:spcPct val="100000"/>
              </a:lnSpc>
              <a:spcBef>
                <a:spcPts val="0"/>
              </a:spcBef>
              <a:spcAft>
                <a:spcPts val="0"/>
              </a:spcAft>
              <a:buSzPts val="3200"/>
              <a:buChar char="■"/>
            </a:pPr>
            <a:r>
              <a:rPr lang="en-US">
                <a:highlight>
                  <a:srgbClr val="FFFF00"/>
                </a:highlight>
              </a:rPr>
              <a:t>(Post link or instructions to access here)</a:t>
            </a:r>
            <a:endParaRPr>
              <a:highlight>
                <a:srgbClr val="FFFF00"/>
              </a:highlight>
            </a:endParaRPr>
          </a:p>
        </p:txBody>
      </p:sp>
      <p:sp>
        <p:nvSpPr>
          <p:cNvPr id="179" name="Google Shape;179;g10081113a00_0_0"/>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New Volunteer Learning Map</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fb3de0d1f5_0_696"/>
          <p:cNvSpPr txBox="1">
            <a:spLocks noGrp="1"/>
          </p:cNvSpPr>
          <p:nvPr>
            <p:ph type="body" idx="1"/>
          </p:nvPr>
        </p:nvSpPr>
        <p:spPr>
          <a:xfrm>
            <a:off x="1177800" y="1535114"/>
            <a:ext cx="4663500" cy="639900"/>
          </a:xfrm>
          <a:prstGeom prst="rect">
            <a:avLst/>
          </a:prstGeom>
          <a:noFill/>
          <a:ln>
            <a:noFill/>
          </a:ln>
        </p:spPr>
        <p:txBody>
          <a:bodyPr spcFirstLastPara="1" wrap="square" lIns="91425" tIns="45700" rIns="91425" bIns="45700" anchor="b" anchorCtr="0">
            <a:normAutofit fontScale="77500" lnSpcReduction="20000"/>
          </a:bodyPr>
          <a:lstStyle/>
          <a:p>
            <a:pPr marL="0" lvl="0" indent="0" algn="l" rtl="0">
              <a:lnSpc>
                <a:spcPct val="100000"/>
              </a:lnSpc>
              <a:spcBef>
                <a:spcPts val="1800"/>
              </a:spcBef>
              <a:spcAft>
                <a:spcPts val="0"/>
              </a:spcAft>
              <a:buSzPct val="90322"/>
              <a:buNone/>
            </a:pPr>
            <a:r>
              <a:rPr lang="en-US"/>
              <a:t>Volunteer Standards of Conduct Exam</a:t>
            </a:r>
            <a:endParaRPr/>
          </a:p>
        </p:txBody>
      </p:sp>
      <p:sp>
        <p:nvSpPr>
          <p:cNvPr id="186" name="Google Shape;186;gfb3de0d1f5_0_696"/>
          <p:cNvSpPr txBox="1">
            <a:spLocks noGrp="1"/>
          </p:cNvSpPr>
          <p:nvPr>
            <p:ph type="body" idx="2"/>
          </p:nvPr>
        </p:nvSpPr>
        <p:spPr>
          <a:xfrm>
            <a:off x="6408616" y="1535114"/>
            <a:ext cx="4663500" cy="639900"/>
          </a:xfrm>
          <a:prstGeom prst="rect">
            <a:avLst/>
          </a:prstGeom>
          <a:noFill/>
          <a:ln>
            <a:noFill/>
          </a:ln>
        </p:spPr>
        <p:txBody>
          <a:bodyPr spcFirstLastPara="1" wrap="square" lIns="91425" tIns="45700" rIns="91425" bIns="45700" anchor="b" anchorCtr="0">
            <a:normAutofit fontScale="77500" lnSpcReduction="20000"/>
          </a:bodyPr>
          <a:lstStyle/>
          <a:p>
            <a:pPr marL="0" lvl="0" indent="0" algn="l" rtl="0">
              <a:lnSpc>
                <a:spcPct val="100000"/>
              </a:lnSpc>
              <a:spcBef>
                <a:spcPts val="1800"/>
              </a:spcBef>
              <a:spcAft>
                <a:spcPts val="0"/>
              </a:spcAft>
              <a:buSzPct val="90322"/>
              <a:buNone/>
            </a:pPr>
            <a:r>
              <a:rPr lang="en-US"/>
              <a:t>Intake Interview and Quality Review Exam</a:t>
            </a:r>
            <a:endParaRPr/>
          </a:p>
        </p:txBody>
      </p:sp>
      <p:sp>
        <p:nvSpPr>
          <p:cNvPr id="187" name="Google Shape;187;gfb3de0d1f5_0_696"/>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sp>
        <p:nvSpPr>
          <p:cNvPr id="188" name="Google Shape;188;gfb3de0d1f5_0_696"/>
          <p:cNvSpPr txBox="1">
            <a:spLocks noGrp="1"/>
          </p:cNvSpPr>
          <p:nvPr>
            <p:ph type="body" idx="3"/>
          </p:nvPr>
        </p:nvSpPr>
        <p:spPr>
          <a:xfrm>
            <a:off x="1078575" y="2174875"/>
            <a:ext cx="5133900" cy="3779700"/>
          </a:xfrm>
          <a:prstGeom prst="rect">
            <a:avLst/>
          </a:prstGeom>
          <a:noFill/>
          <a:ln>
            <a:noFill/>
          </a:ln>
        </p:spPr>
        <p:txBody>
          <a:bodyPr spcFirstLastPara="1" wrap="square" lIns="91425" tIns="45700" rIns="91425" bIns="45700" anchor="t" anchorCtr="0">
            <a:normAutofit/>
          </a:bodyPr>
          <a:lstStyle/>
          <a:p>
            <a:pPr marL="457200" marR="0" lvl="0" indent="-390525" algn="l" rtl="0">
              <a:lnSpc>
                <a:spcPct val="100000"/>
              </a:lnSpc>
              <a:spcBef>
                <a:spcPts val="1800"/>
              </a:spcBef>
              <a:spcAft>
                <a:spcPts val="0"/>
              </a:spcAft>
              <a:buSzPts val="2550"/>
              <a:buAutoNum type="arabicPeriod"/>
            </a:pPr>
            <a:r>
              <a:rPr lang="en-US" sz="2550"/>
              <a:t>Review questions in advance:</a:t>
            </a:r>
            <a:r>
              <a:rPr lang="en-US" sz="2550" u="sng">
                <a:solidFill>
                  <a:schemeClr val="hlink"/>
                </a:solidFill>
              </a:rPr>
              <a:t> </a:t>
            </a:r>
            <a:r>
              <a:rPr lang="en-US" sz="2550" u="sng">
                <a:solidFill>
                  <a:schemeClr val="hlink"/>
                </a:solidFill>
                <a:hlinkClick r:id="rId3"/>
              </a:rPr>
              <a:t>IRS Pub 6744</a:t>
            </a:r>
            <a:r>
              <a:rPr lang="en-US" sz="2550"/>
              <a:t>, p. 14</a:t>
            </a:r>
            <a:endParaRPr/>
          </a:p>
          <a:p>
            <a:pPr marL="457200" marR="0" lvl="0" indent="-390525" algn="l" rtl="0">
              <a:lnSpc>
                <a:spcPct val="100000"/>
              </a:lnSpc>
              <a:spcBef>
                <a:spcPts val="0"/>
              </a:spcBef>
              <a:spcAft>
                <a:spcPts val="0"/>
              </a:spcAft>
              <a:buSzPts val="2550"/>
              <a:buAutoNum type="arabicPeriod"/>
            </a:pPr>
            <a:r>
              <a:rPr lang="en-US" sz="2550"/>
              <a:t>Read</a:t>
            </a:r>
            <a:r>
              <a:rPr lang="en-US" sz="2550" u="sng">
                <a:solidFill>
                  <a:schemeClr val="hlink"/>
                </a:solidFill>
              </a:rPr>
              <a:t> </a:t>
            </a:r>
            <a:r>
              <a:rPr lang="en-US" sz="2550" u="sng">
                <a:solidFill>
                  <a:schemeClr val="hlink"/>
                </a:solidFill>
                <a:hlinkClick r:id="rId4"/>
              </a:rPr>
              <a:t>IRS Pub 4961</a:t>
            </a:r>
            <a:endParaRPr sz="2500"/>
          </a:p>
          <a:p>
            <a:pPr marL="457200" marR="0" lvl="0" indent="-390525" algn="l" rtl="0">
              <a:lnSpc>
                <a:spcPct val="100000"/>
              </a:lnSpc>
              <a:spcBef>
                <a:spcPts val="0"/>
              </a:spcBef>
              <a:spcAft>
                <a:spcPts val="0"/>
              </a:spcAft>
              <a:buSzPts val="2550"/>
              <a:buAutoNum type="arabicPeriod"/>
            </a:pPr>
            <a:r>
              <a:rPr lang="en-US" sz="2550"/>
              <a:t>Answer questions on paper ahead of time</a:t>
            </a:r>
            <a:endParaRPr sz="2500"/>
          </a:p>
          <a:p>
            <a:pPr marL="457200" marR="0" lvl="0" indent="-390525" algn="l" rtl="0">
              <a:lnSpc>
                <a:spcPct val="100000"/>
              </a:lnSpc>
              <a:spcBef>
                <a:spcPts val="0"/>
              </a:spcBef>
              <a:spcAft>
                <a:spcPts val="0"/>
              </a:spcAft>
              <a:buSzPts val="2550"/>
              <a:buAutoNum type="arabicPeriod"/>
            </a:pPr>
            <a:r>
              <a:rPr lang="en-US" sz="2550"/>
              <a:t>Take the open-book exam on</a:t>
            </a:r>
            <a:r>
              <a:rPr lang="en-US" sz="2500"/>
              <a:t> </a:t>
            </a:r>
            <a:r>
              <a:rPr lang="en-US" sz="2550" u="sng">
                <a:solidFill>
                  <a:schemeClr val="hlink"/>
                </a:solidFill>
                <a:hlinkClick r:id="rId5"/>
              </a:rPr>
              <a:t>IRS Link &amp; Learn Certificatio</a:t>
            </a:r>
            <a:r>
              <a:rPr lang="en-US" sz="2500" u="sng">
                <a:solidFill>
                  <a:schemeClr val="hlink"/>
                </a:solidFill>
                <a:hlinkClick r:id="rId5"/>
              </a:rPr>
              <a:t>n</a:t>
            </a:r>
            <a:endParaRPr sz="2500"/>
          </a:p>
          <a:p>
            <a:pPr marL="457200" marR="0" lvl="0" indent="-390525" algn="l" rtl="0">
              <a:lnSpc>
                <a:spcPct val="100000"/>
              </a:lnSpc>
              <a:spcBef>
                <a:spcPts val="0"/>
              </a:spcBef>
              <a:spcAft>
                <a:spcPts val="0"/>
              </a:spcAft>
              <a:buSzPts val="2550"/>
              <a:buAutoNum type="arabicPeriod"/>
            </a:pPr>
            <a:r>
              <a:rPr lang="en-US" sz="2550"/>
              <a:t>Passing grade: 80%</a:t>
            </a:r>
            <a:endParaRPr sz="2550"/>
          </a:p>
        </p:txBody>
      </p:sp>
      <p:sp>
        <p:nvSpPr>
          <p:cNvPr id="189" name="Google Shape;189;gfb3de0d1f5_0_696"/>
          <p:cNvSpPr txBox="1">
            <a:spLocks noGrp="1"/>
          </p:cNvSpPr>
          <p:nvPr>
            <p:ph type="body" idx="4"/>
          </p:nvPr>
        </p:nvSpPr>
        <p:spPr>
          <a:xfrm>
            <a:off x="6408625" y="2174875"/>
            <a:ext cx="5133900" cy="3927600"/>
          </a:xfrm>
          <a:prstGeom prst="rect">
            <a:avLst/>
          </a:prstGeom>
          <a:noFill/>
          <a:ln>
            <a:noFill/>
          </a:ln>
        </p:spPr>
        <p:txBody>
          <a:bodyPr spcFirstLastPara="1" wrap="square" lIns="91425" tIns="45700" rIns="91425" bIns="45700" anchor="t" anchorCtr="0">
            <a:noAutofit/>
          </a:bodyPr>
          <a:lstStyle/>
          <a:p>
            <a:pPr marL="457200" lvl="0" indent="-390525" algn="l" rtl="0">
              <a:lnSpc>
                <a:spcPct val="100000"/>
              </a:lnSpc>
              <a:spcBef>
                <a:spcPts val="1800"/>
              </a:spcBef>
              <a:spcAft>
                <a:spcPts val="0"/>
              </a:spcAft>
              <a:buSzPts val="2550"/>
              <a:buAutoNum type="arabicPeriod"/>
            </a:pPr>
            <a:r>
              <a:rPr lang="en-US" sz="2550"/>
              <a:t>Review questions in advance: </a:t>
            </a:r>
            <a:r>
              <a:rPr lang="en-US" sz="2550" u="sng">
                <a:solidFill>
                  <a:schemeClr val="hlink"/>
                </a:solidFill>
                <a:hlinkClick r:id="rId3"/>
              </a:rPr>
              <a:t>IRS Pub 6744</a:t>
            </a:r>
            <a:r>
              <a:rPr lang="en-US" sz="2550"/>
              <a:t>, p. 24</a:t>
            </a:r>
            <a:endParaRPr sz="2550"/>
          </a:p>
          <a:p>
            <a:pPr marL="457200" lvl="0" indent="-390525" algn="l" rtl="0">
              <a:lnSpc>
                <a:spcPct val="100000"/>
              </a:lnSpc>
              <a:spcBef>
                <a:spcPts val="0"/>
              </a:spcBef>
              <a:spcAft>
                <a:spcPts val="0"/>
              </a:spcAft>
              <a:buSzPts val="2550"/>
              <a:buAutoNum type="arabicPeriod"/>
            </a:pPr>
            <a:r>
              <a:rPr lang="en-US" sz="2550"/>
              <a:t>Read </a:t>
            </a:r>
            <a:r>
              <a:rPr lang="en-US" sz="2550" u="sng">
                <a:solidFill>
                  <a:schemeClr val="hlink"/>
                </a:solidFill>
                <a:hlinkClick r:id="rId6"/>
              </a:rPr>
              <a:t>IRS Pub 5101</a:t>
            </a:r>
            <a:endParaRPr sz="2550"/>
          </a:p>
          <a:p>
            <a:pPr marL="457200" lvl="0" indent="-390525" algn="l" rtl="0">
              <a:lnSpc>
                <a:spcPct val="100000"/>
              </a:lnSpc>
              <a:spcBef>
                <a:spcPts val="0"/>
              </a:spcBef>
              <a:spcAft>
                <a:spcPts val="0"/>
              </a:spcAft>
              <a:buSzPts val="2550"/>
              <a:buAutoNum type="arabicPeriod"/>
            </a:pPr>
            <a:r>
              <a:rPr lang="en-US" sz="2550"/>
              <a:t>Answer questions on paper ahead of time</a:t>
            </a:r>
            <a:endParaRPr sz="2550"/>
          </a:p>
          <a:p>
            <a:pPr marL="457200" lvl="0" indent="-390525" algn="l" rtl="0">
              <a:lnSpc>
                <a:spcPct val="100000"/>
              </a:lnSpc>
              <a:spcBef>
                <a:spcPts val="0"/>
              </a:spcBef>
              <a:spcAft>
                <a:spcPts val="0"/>
              </a:spcAft>
              <a:buSzPts val="2550"/>
              <a:buAutoNum type="arabicPeriod"/>
            </a:pPr>
            <a:r>
              <a:rPr lang="en-US" sz="2550"/>
              <a:t>Take the open-book exam on </a:t>
            </a:r>
            <a:r>
              <a:rPr lang="en-US" sz="2550" u="sng">
                <a:solidFill>
                  <a:schemeClr val="hlink"/>
                </a:solidFill>
                <a:hlinkClick r:id="rId5"/>
              </a:rPr>
              <a:t>IRS Link &amp; Learn Certification</a:t>
            </a:r>
            <a:endParaRPr sz="2550"/>
          </a:p>
          <a:p>
            <a:pPr marL="457200" lvl="0" indent="-390525" algn="l" rtl="0">
              <a:lnSpc>
                <a:spcPct val="100000"/>
              </a:lnSpc>
              <a:spcBef>
                <a:spcPts val="0"/>
              </a:spcBef>
              <a:spcAft>
                <a:spcPts val="0"/>
              </a:spcAft>
              <a:buSzPts val="2550"/>
              <a:buAutoNum type="arabicPeriod"/>
            </a:pPr>
            <a:r>
              <a:rPr lang="en-US" sz="2550"/>
              <a:t>Passing grade: 80%</a:t>
            </a:r>
            <a:endParaRPr sz="2550"/>
          </a:p>
        </p:txBody>
      </p:sp>
      <p:sp>
        <p:nvSpPr>
          <p:cNvPr id="190" name="Google Shape;190;gfb3de0d1f5_0_696"/>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Step 1: Pass First Two IRS Exams</a:t>
            </a:r>
            <a:endParaRPr/>
          </a:p>
        </p:txBody>
      </p:sp>
      <p:sp>
        <p:nvSpPr>
          <p:cNvPr id="191" name="Google Shape;191;gfb3de0d1f5_0_696"/>
          <p:cNvSpPr txBox="1"/>
          <p:nvPr/>
        </p:nvSpPr>
        <p:spPr>
          <a:xfrm>
            <a:off x="3094050" y="5832000"/>
            <a:ext cx="56970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Open Sans"/>
                <a:ea typeface="Open Sans"/>
                <a:cs typeface="Open Sans"/>
                <a:sym typeface="Open Sans"/>
              </a:rPr>
              <a:t>These exams will be available online in mid-November. We will send out an email when they are available.</a:t>
            </a:r>
            <a:endParaRPr sz="1400" b="0" i="0" u="none" strike="noStrike" cap="none">
              <a:solidFill>
                <a:srgbClr val="000000"/>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9" name="Google Shape;199;p2"/>
          <p:cNvSpPr txBox="1">
            <a:spLocks noGrp="1"/>
          </p:cNvSpPr>
          <p:nvPr>
            <p:ph type="title"/>
          </p:nvPr>
        </p:nvSpPr>
        <p:spPr>
          <a:xfrm>
            <a:off x="1220304" y="19456"/>
            <a:ext cx="9751391"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lt1"/>
              </a:buClr>
              <a:buSzPct val="100000"/>
              <a:buFont typeface="Calibri"/>
              <a:buNone/>
            </a:pPr>
            <a:r>
              <a:rPr lang="en-US" dirty="0"/>
              <a:t>Step 2: New Volunteer Tax Preparer Training on Moodle</a:t>
            </a:r>
            <a:endParaRPr dirty="0"/>
          </a:p>
        </p:txBody>
      </p:sp>
      <p:sp>
        <p:nvSpPr>
          <p:cNvPr id="197" name="Google Shape;197;p2"/>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198" name="Google Shape;198;p2"/>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13</a:t>
            </a:fld>
            <a:endParaRPr/>
          </a:p>
        </p:txBody>
      </p:sp>
      <p:sp>
        <p:nvSpPr>
          <p:cNvPr id="200" name="Google Shape;200;p2"/>
          <p:cNvSpPr txBox="1"/>
          <p:nvPr/>
        </p:nvSpPr>
        <p:spPr>
          <a:xfrm>
            <a:off x="1270000" y="1314450"/>
            <a:ext cx="9751500" cy="4417500"/>
          </a:xfrm>
          <a:prstGeom prst="rect">
            <a:avLst/>
          </a:prstGeom>
          <a:noFill/>
          <a:ln>
            <a:noFill/>
          </a:ln>
        </p:spPr>
        <p:txBody>
          <a:bodyPr spcFirstLastPara="1" wrap="square" lIns="91425" tIns="91425" rIns="91425" bIns="91425" anchor="t" anchorCtr="0">
            <a:spAutoFit/>
          </a:bodyPr>
          <a:lstStyle/>
          <a:p>
            <a:pPr marL="341312" marR="0" lvl="0" indent="-341312" algn="l" rtl="0">
              <a:lnSpc>
                <a:spcPct val="100000"/>
              </a:lnSpc>
              <a:spcBef>
                <a:spcPts val="0"/>
              </a:spcBef>
              <a:spcAft>
                <a:spcPts val="0"/>
              </a:spcAft>
              <a:buClr>
                <a:srgbClr val="0070C0"/>
              </a:buClr>
              <a:buSzPts val="2500"/>
              <a:buFont typeface="Open Sans"/>
              <a:buChar char="■"/>
            </a:pPr>
            <a:r>
              <a:rPr lang="en-US" sz="2500" b="0" i="0" u="none" strike="noStrike" cap="none">
                <a:solidFill>
                  <a:schemeClr val="dk1"/>
                </a:solidFill>
                <a:latin typeface="Open Sans"/>
                <a:ea typeface="Open Sans"/>
                <a:cs typeface="Open Sans"/>
                <a:sym typeface="Open Sans"/>
              </a:rPr>
              <a:t>All online, self-paced, and self-study</a:t>
            </a:r>
            <a:endParaRPr sz="2500" b="0" i="0" u="none" strike="noStrike" cap="none">
              <a:solidFill>
                <a:schemeClr val="dk1"/>
              </a:solidFill>
              <a:latin typeface="Open Sans"/>
              <a:ea typeface="Open Sans"/>
              <a:cs typeface="Open Sans"/>
              <a:sym typeface="Open Sans"/>
            </a:endParaRPr>
          </a:p>
          <a:p>
            <a:pPr marL="341312" marR="0" lvl="0" indent="-341312" algn="l" rtl="0">
              <a:lnSpc>
                <a:spcPct val="100000"/>
              </a:lnSpc>
              <a:spcBef>
                <a:spcPts val="0"/>
              </a:spcBef>
              <a:spcAft>
                <a:spcPts val="0"/>
              </a:spcAft>
              <a:buClr>
                <a:srgbClr val="0070C0"/>
              </a:buClr>
              <a:buSzPts val="2500"/>
              <a:buFont typeface="Open Sans"/>
              <a:buChar char="■"/>
            </a:pPr>
            <a:r>
              <a:rPr lang="en-US" sz="2500" b="0" i="0" u="none" strike="noStrike" cap="none">
                <a:solidFill>
                  <a:schemeClr val="dk1"/>
                </a:solidFill>
                <a:latin typeface="Open Sans"/>
                <a:ea typeface="Open Sans"/>
                <a:cs typeface="Open Sans"/>
                <a:sym typeface="Open Sans"/>
              </a:rPr>
              <a:t>Course is organized as follows:</a:t>
            </a:r>
            <a:endParaRPr sz="2500" b="0" i="0" u="none" strike="noStrike" cap="none">
              <a:solidFill>
                <a:schemeClr val="dk1"/>
              </a:solidFill>
              <a:latin typeface="Open Sans"/>
              <a:ea typeface="Open Sans"/>
              <a:cs typeface="Open Sans"/>
              <a:sym typeface="Open Sans"/>
            </a:endParaRPr>
          </a:p>
          <a:p>
            <a:pPr marL="914400" marR="0" lvl="1" indent="-387350" algn="l" rtl="0">
              <a:lnSpc>
                <a:spcPct val="100000"/>
              </a:lnSpc>
              <a:spcBef>
                <a:spcPts val="0"/>
              </a:spcBef>
              <a:spcAft>
                <a:spcPts val="0"/>
              </a:spcAft>
              <a:buClr>
                <a:schemeClr val="dk2"/>
              </a:buClr>
              <a:buSzPts val="2500"/>
              <a:buFont typeface="Open Sans"/>
              <a:buChar char="─"/>
            </a:pPr>
            <a:r>
              <a:rPr lang="en-US" sz="2500" b="0" i="0" u="none" strike="noStrike" cap="none">
                <a:solidFill>
                  <a:schemeClr val="dk1"/>
                </a:solidFill>
                <a:latin typeface="Open Sans"/>
                <a:ea typeface="Open Sans"/>
                <a:cs typeface="Open Sans"/>
                <a:sym typeface="Open Sans"/>
              </a:rPr>
              <a:t>Resource Library</a:t>
            </a:r>
            <a:endParaRPr sz="2500" b="0" i="0" u="none" strike="noStrike" cap="none">
              <a:solidFill>
                <a:schemeClr val="dk1"/>
              </a:solidFill>
              <a:latin typeface="Open Sans"/>
              <a:ea typeface="Open Sans"/>
              <a:cs typeface="Open Sans"/>
              <a:sym typeface="Open Sans"/>
            </a:endParaRPr>
          </a:p>
          <a:p>
            <a:pPr marL="914400" marR="0" lvl="1" indent="-387350" algn="l" rtl="0">
              <a:lnSpc>
                <a:spcPct val="100000"/>
              </a:lnSpc>
              <a:spcBef>
                <a:spcPts val="0"/>
              </a:spcBef>
              <a:spcAft>
                <a:spcPts val="0"/>
              </a:spcAft>
              <a:buClr>
                <a:schemeClr val="dk2"/>
              </a:buClr>
              <a:buSzPts val="2500"/>
              <a:buFont typeface="Open Sans"/>
              <a:buChar char="─"/>
            </a:pPr>
            <a:r>
              <a:rPr lang="en-US" sz="2500" b="0" i="0" u="none" strike="noStrike" cap="none">
                <a:solidFill>
                  <a:schemeClr val="dk1"/>
                </a:solidFill>
                <a:latin typeface="Open Sans"/>
                <a:ea typeface="Open Sans"/>
                <a:cs typeface="Open Sans"/>
                <a:sym typeface="Open Sans"/>
              </a:rPr>
              <a:t>Tax Preparation Basics</a:t>
            </a:r>
            <a:endParaRPr sz="2500" b="0" i="0" u="none" strike="noStrike" cap="none">
              <a:solidFill>
                <a:schemeClr val="dk1"/>
              </a:solidFill>
              <a:latin typeface="Open Sans"/>
              <a:ea typeface="Open Sans"/>
              <a:cs typeface="Open Sans"/>
              <a:sym typeface="Open Sans"/>
            </a:endParaRPr>
          </a:p>
          <a:p>
            <a:pPr marL="914400" marR="0" lvl="1" indent="-387350" algn="l" rtl="0">
              <a:lnSpc>
                <a:spcPct val="100000"/>
              </a:lnSpc>
              <a:spcBef>
                <a:spcPts val="0"/>
              </a:spcBef>
              <a:spcAft>
                <a:spcPts val="0"/>
              </a:spcAft>
              <a:buClr>
                <a:schemeClr val="dk2"/>
              </a:buClr>
              <a:buSzPts val="2500"/>
              <a:buFont typeface="Open Sans"/>
              <a:buChar char="─"/>
            </a:pPr>
            <a:r>
              <a:rPr lang="en-US" sz="2500" b="0" i="0" u="none" strike="noStrike" cap="none">
                <a:solidFill>
                  <a:schemeClr val="dk1"/>
                </a:solidFill>
                <a:latin typeface="Open Sans"/>
                <a:ea typeface="Open Sans"/>
                <a:cs typeface="Open Sans"/>
                <a:sym typeface="Open Sans"/>
              </a:rPr>
              <a:t>Case 1: Ames - A Single Taxpayer (TY 2020)</a:t>
            </a:r>
            <a:endParaRPr sz="2500" b="0" i="0" u="none" strike="noStrike" cap="none">
              <a:solidFill>
                <a:schemeClr val="dk1"/>
              </a:solidFill>
              <a:latin typeface="Open Sans"/>
              <a:ea typeface="Open Sans"/>
              <a:cs typeface="Open Sans"/>
              <a:sym typeface="Open Sans"/>
            </a:endParaRPr>
          </a:p>
          <a:p>
            <a:pPr marL="914400" marR="0" lvl="1" indent="-387350" algn="l" rtl="0">
              <a:lnSpc>
                <a:spcPct val="100000"/>
              </a:lnSpc>
              <a:spcBef>
                <a:spcPts val="0"/>
              </a:spcBef>
              <a:spcAft>
                <a:spcPts val="0"/>
              </a:spcAft>
              <a:buClr>
                <a:schemeClr val="dk2"/>
              </a:buClr>
              <a:buSzPts val="2500"/>
              <a:buFont typeface="Open Sans"/>
              <a:buChar char="─"/>
            </a:pPr>
            <a:r>
              <a:rPr lang="en-US" sz="2500" b="0" i="0" u="none" strike="noStrike" cap="none">
                <a:solidFill>
                  <a:schemeClr val="dk1"/>
                </a:solidFill>
                <a:latin typeface="Open Sans"/>
                <a:ea typeface="Open Sans"/>
                <a:cs typeface="Open Sans"/>
                <a:sym typeface="Open Sans"/>
              </a:rPr>
              <a:t>Case 2: Bautista - A Working Parent (TY 2020)</a:t>
            </a:r>
            <a:endParaRPr sz="2500" b="0" i="0" u="none" strike="noStrike" cap="none">
              <a:solidFill>
                <a:schemeClr val="dk1"/>
              </a:solidFill>
              <a:latin typeface="Open Sans"/>
              <a:ea typeface="Open Sans"/>
              <a:cs typeface="Open Sans"/>
              <a:sym typeface="Open Sans"/>
            </a:endParaRPr>
          </a:p>
          <a:p>
            <a:pPr marL="914400" marR="0" lvl="1" indent="-387350" algn="l" rtl="0">
              <a:lnSpc>
                <a:spcPct val="100000"/>
              </a:lnSpc>
              <a:spcBef>
                <a:spcPts val="0"/>
              </a:spcBef>
              <a:spcAft>
                <a:spcPts val="0"/>
              </a:spcAft>
              <a:buClr>
                <a:schemeClr val="dk2"/>
              </a:buClr>
              <a:buSzPts val="2500"/>
              <a:buFont typeface="Open Sans"/>
              <a:buChar char="─"/>
            </a:pPr>
            <a:r>
              <a:rPr lang="en-US" sz="2500" b="0" i="0" u="none" strike="noStrike" cap="none">
                <a:solidFill>
                  <a:schemeClr val="dk1"/>
                </a:solidFill>
                <a:latin typeface="Open Sans"/>
                <a:ea typeface="Open Sans"/>
                <a:cs typeface="Open Sans"/>
                <a:sym typeface="Open Sans"/>
              </a:rPr>
              <a:t>Case 3: Cushing - Married Working Parents (TY 2020)</a:t>
            </a:r>
            <a:endParaRPr sz="2500" b="0" i="0" u="none" strike="noStrike" cap="none">
              <a:solidFill>
                <a:schemeClr val="dk1"/>
              </a:solidFill>
              <a:latin typeface="Open Sans"/>
              <a:ea typeface="Open Sans"/>
              <a:cs typeface="Open Sans"/>
              <a:sym typeface="Open Sans"/>
            </a:endParaRPr>
          </a:p>
          <a:p>
            <a:pPr marL="914400" marR="0" lvl="1" indent="-387350" algn="l" rtl="0">
              <a:lnSpc>
                <a:spcPct val="100000"/>
              </a:lnSpc>
              <a:spcBef>
                <a:spcPts val="0"/>
              </a:spcBef>
              <a:spcAft>
                <a:spcPts val="0"/>
              </a:spcAft>
              <a:buClr>
                <a:schemeClr val="dk2"/>
              </a:buClr>
              <a:buSzPts val="2500"/>
              <a:buFont typeface="Open Sans"/>
              <a:buChar char="─"/>
            </a:pPr>
            <a:r>
              <a:rPr lang="en-US" sz="2500" b="0" i="0" u="none" strike="noStrike" cap="none">
                <a:solidFill>
                  <a:schemeClr val="dk1"/>
                </a:solidFill>
                <a:latin typeface="Open Sans"/>
                <a:ea typeface="Open Sans"/>
                <a:cs typeface="Open Sans"/>
                <a:sym typeface="Open Sans"/>
              </a:rPr>
              <a:t>Case 4: Dodge - A Retired Married Couple (TY 2020)</a:t>
            </a:r>
            <a:endParaRPr sz="2500" b="0" i="0" u="none" strike="noStrike" cap="none">
              <a:solidFill>
                <a:schemeClr val="dk1"/>
              </a:solidFill>
              <a:latin typeface="Open Sans"/>
              <a:ea typeface="Open Sans"/>
              <a:cs typeface="Open Sans"/>
              <a:sym typeface="Open Sans"/>
            </a:endParaRPr>
          </a:p>
          <a:p>
            <a:pPr marL="914400" marR="0" lvl="1" indent="-387350" algn="l" rtl="0">
              <a:lnSpc>
                <a:spcPct val="100000"/>
              </a:lnSpc>
              <a:spcBef>
                <a:spcPts val="0"/>
              </a:spcBef>
              <a:spcAft>
                <a:spcPts val="0"/>
              </a:spcAft>
              <a:buClr>
                <a:schemeClr val="dk2"/>
              </a:buClr>
              <a:buSzPts val="2500"/>
              <a:buFont typeface="Open Sans"/>
              <a:buChar char="─"/>
            </a:pPr>
            <a:r>
              <a:rPr lang="en-US" sz="2500" b="0" i="0" u="none" strike="noStrike" cap="none">
                <a:solidFill>
                  <a:schemeClr val="dk1"/>
                </a:solidFill>
                <a:latin typeface="Open Sans"/>
                <a:ea typeface="Open Sans"/>
                <a:cs typeface="Open Sans"/>
                <a:sym typeface="Open Sans"/>
              </a:rPr>
              <a:t>Case 5: Grant - What’s New in 2021 (TY 2021)</a:t>
            </a:r>
            <a:endParaRPr sz="2500" b="0" i="0" u="none" strike="noStrike" cap="none">
              <a:solidFill>
                <a:schemeClr val="dk1"/>
              </a:solidFill>
              <a:latin typeface="Open Sans"/>
              <a:ea typeface="Open Sans"/>
              <a:cs typeface="Open Sans"/>
              <a:sym typeface="Open Sans"/>
            </a:endParaRPr>
          </a:p>
          <a:p>
            <a:pPr marL="457200" marR="0" lvl="0" indent="-387350" algn="l" rtl="0">
              <a:lnSpc>
                <a:spcPct val="100000"/>
              </a:lnSpc>
              <a:spcBef>
                <a:spcPts val="0"/>
              </a:spcBef>
              <a:spcAft>
                <a:spcPts val="0"/>
              </a:spcAft>
              <a:buClr>
                <a:srgbClr val="0070C0"/>
              </a:buClr>
              <a:buSzPts val="2500"/>
              <a:buFont typeface="Calibri"/>
              <a:buChar char="■"/>
            </a:pPr>
            <a:r>
              <a:rPr lang="en-US" sz="2500" b="0" i="0" u="none" strike="noStrike" cap="none">
                <a:solidFill>
                  <a:schemeClr val="dk1"/>
                </a:solidFill>
                <a:latin typeface="Open Sans"/>
                <a:ea typeface="Open Sans"/>
                <a:cs typeface="Open Sans"/>
                <a:sym typeface="Open Sans"/>
              </a:rPr>
              <a:t>Course activities include videos, readings, quizzes, and instructions for completing each family’s tax return</a:t>
            </a:r>
            <a:r>
              <a:rPr lang="en-US" sz="2500" b="0" i="0" u="none" strike="noStrike" cap="none">
                <a:solidFill>
                  <a:schemeClr val="dk1"/>
                </a:solidFill>
                <a:latin typeface="Calibri"/>
                <a:ea typeface="Calibri"/>
                <a:cs typeface="Calibri"/>
                <a:sym typeface="Calibri"/>
              </a:rPr>
              <a:t>	</a:t>
            </a:r>
            <a:endParaRPr sz="2500" b="0" i="0" u="none" strike="noStrike" cap="none">
              <a:solidFill>
                <a:schemeClr val="dk1"/>
              </a:solidFill>
              <a:latin typeface="Calibri"/>
              <a:ea typeface="Calibri"/>
              <a:cs typeface="Calibri"/>
              <a:sym typeface="Calibri"/>
            </a:endParaRPr>
          </a:p>
        </p:txBody>
      </p:sp>
      <p:pic>
        <p:nvPicPr>
          <p:cNvPr id="201" name="Google Shape;201;p2"/>
          <p:cNvPicPr preferRelativeResize="0"/>
          <p:nvPr/>
        </p:nvPicPr>
        <p:blipFill rotWithShape="1">
          <a:blip r:embed="rId3">
            <a:alphaModFix/>
          </a:blip>
          <a:srcRect/>
          <a:stretch/>
        </p:blipFill>
        <p:spPr>
          <a:xfrm>
            <a:off x="8885256" y="1314441"/>
            <a:ext cx="3157294" cy="96921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fb3de0d1f5_0_706"/>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
        <p:nvSpPr>
          <p:cNvPr id="208" name="Google Shape;208;gfb3de0d1f5_0_706"/>
          <p:cNvSpPr txBox="1">
            <a:spLocks noGrp="1"/>
          </p:cNvSpPr>
          <p:nvPr>
            <p:ph type="body" idx="1"/>
          </p:nvPr>
        </p:nvSpPr>
        <p:spPr>
          <a:xfrm>
            <a:off x="1278825" y="1609025"/>
            <a:ext cx="9753600" cy="4800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800"/>
              </a:spcBef>
              <a:spcAft>
                <a:spcPts val="0"/>
              </a:spcAft>
              <a:buSzPts val="3200"/>
              <a:buNone/>
            </a:pPr>
            <a:r>
              <a:rPr lang="en-US" sz="2500"/>
              <a:t>By taking the online Moodle course, you will learn:</a:t>
            </a:r>
            <a:endParaRPr sz="2500"/>
          </a:p>
          <a:p>
            <a:pPr marL="457200" lvl="0" indent="-387350" algn="l" rtl="0">
              <a:lnSpc>
                <a:spcPct val="100000"/>
              </a:lnSpc>
              <a:spcBef>
                <a:spcPts val="1800"/>
              </a:spcBef>
              <a:spcAft>
                <a:spcPts val="0"/>
              </a:spcAft>
              <a:buSzPts val="2500"/>
              <a:buChar char="■"/>
            </a:pPr>
            <a:r>
              <a:rPr lang="en-US" sz="2500"/>
              <a:t>Federal and Oregon tax law</a:t>
            </a:r>
            <a:endParaRPr sz="2500"/>
          </a:p>
          <a:p>
            <a:pPr marL="457200" lvl="0" indent="-387350" algn="l" rtl="0">
              <a:lnSpc>
                <a:spcPct val="100000"/>
              </a:lnSpc>
              <a:spcBef>
                <a:spcPts val="0"/>
              </a:spcBef>
              <a:spcAft>
                <a:spcPts val="0"/>
              </a:spcAft>
              <a:buSzPts val="2500"/>
              <a:buChar char="■"/>
            </a:pPr>
            <a:r>
              <a:rPr lang="en-US" sz="2500"/>
              <a:t>How to prepare a tax return using the TaxSlayer software</a:t>
            </a:r>
            <a:endParaRPr sz="2500"/>
          </a:p>
          <a:p>
            <a:pPr marL="457200" lvl="0" indent="-387350" algn="l" rtl="0">
              <a:lnSpc>
                <a:spcPct val="100000"/>
              </a:lnSpc>
              <a:spcBef>
                <a:spcPts val="0"/>
              </a:spcBef>
              <a:spcAft>
                <a:spcPts val="0"/>
              </a:spcAft>
              <a:buSzPts val="2500"/>
              <a:buChar char="■"/>
            </a:pPr>
            <a:r>
              <a:rPr lang="en-US" sz="2500"/>
              <a:t>How to conduct an intake interview with a taxpayer</a:t>
            </a:r>
            <a:endParaRPr sz="2500"/>
          </a:p>
          <a:p>
            <a:pPr marL="457200" lvl="0" indent="-387350" algn="l" rtl="0">
              <a:lnSpc>
                <a:spcPct val="100000"/>
              </a:lnSpc>
              <a:spcBef>
                <a:spcPts val="0"/>
              </a:spcBef>
              <a:spcAft>
                <a:spcPts val="0"/>
              </a:spcAft>
              <a:buSzPts val="2500"/>
              <a:buChar char="■"/>
            </a:pPr>
            <a:r>
              <a:rPr lang="en-US" sz="2500"/>
              <a:t>How to determine if a taxpayer’s return will fall within the scope of your program</a:t>
            </a:r>
            <a:endParaRPr sz="2500"/>
          </a:p>
          <a:p>
            <a:pPr marL="457200" lvl="0" indent="-387350" algn="l" rtl="0">
              <a:lnSpc>
                <a:spcPct val="100000"/>
              </a:lnSpc>
              <a:spcBef>
                <a:spcPts val="0"/>
              </a:spcBef>
              <a:spcAft>
                <a:spcPts val="0"/>
              </a:spcAft>
              <a:buSzPts val="2500"/>
              <a:buChar char="■"/>
            </a:pPr>
            <a:r>
              <a:rPr lang="en-US" sz="2500"/>
              <a:t>How to review a tax return with a taxpayer</a:t>
            </a:r>
            <a:endParaRPr sz="2500"/>
          </a:p>
          <a:p>
            <a:pPr marL="457200" lvl="0" indent="-387350" algn="l" rtl="0">
              <a:lnSpc>
                <a:spcPct val="100000"/>
              </a:lnSpc>
              <a:spcBef>
                <a:spcPts val="0"/>
              </a:spcBef>
              <a:spcAft>
                <a:spcPts val="0"/>
              </a:spcAft>
              <a:buSzPts val="2500"/>
              <a:buChar char="■"/>
            </a:pPr>
            <a:r>
              <a:rPr lang="en-US" sz="2500"/>
              <a:t>Where to go to learn more about tax law when you have questions while preparing a return</a:t>
            </a:r>
            <a:endParaRPr sz="2500"/>
          </a:p>
          <a:p>
            <a:pPr marL="457200" lvl="0" indent="-387350" algn="l" rtl="0">
              <a:lnSpc>
                <a:spcPct val="100000"/>
              </a:lnSpc>
              <a:spcBef>
                <a:spcPts val="0"/>
              </a:spcBef>
              <a:spcAft>
                <a:spcPts val="0"/>
              </a:spcAft>
              <a:buSzPts val="2500"/>
              <a:buChar char="■"/>
            </a:pPr>
            <a:r>
              <a:rPr lang="en-US" sz="2500"/>
              <a:t>Some basic tech tips and tricks that will be helpful in the course and while volunteering</a:t>
            </a:r>
            <a:endParaRPr sz="2500"/>
          </a:p>
        </p:txBody>
      </p:sp>
      <p:sp>
        <p:nvSpPr>
          <p:cNvPr id="209" name="Google Shape;209;gfb3de0d1f5_0_706"/>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990"/>
              <a:buNone/>
            </a:pPr>
            <a:r>
              <a:rPr lang="en-US" sz="3500"/>
              <a:t>Learning Objectives for the Moodle Course</a:t>
            </a:r>
            <a:endParaRPr sz="35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fb3de0d1f5_0_713"/>
          <p:cNvSpPr txBox="1">
            <a:spLocks noGrp="1"/>
          </p:cNvSpPr>
          <p:nvPr>
            <p:ph type="body" idx="1"/>
          </p:nvPr>
        </p:nvSpPr>
        <p:spPr>
          <a:xfrm>
            <a:off x="1278825" y="1544500"/>
            <a:ext cx="9753600" cy="4346700"/>
          </a:xfrm>
          <a:prstGeom prst="rect">
            <a:avLst/>
          </a:prstGeom>
          <a:noFill/>
          <a:ln>
            <a:noFill/>
          </a:ln>
        </p:spPr>
        <p:txBody>
          <a:bodyPr spcFirstLastPara="1" wrap="square" lIns="91425" tIns="45700" rIns="91425" bIns="45700" anchor="t" anchorCtr="0">
            <a:normAutofit/>
          </a:bodyPr>
          <a:lstStyle/>
          <a:p>
            <a:pPr marL="457200" lvl="0" indent="-406400" algn="l" rtl="0">
              <a:lnSpc>
                <a:spcPct val="100000"/>
              </a:lnSpc>
              <a:spcBef>
                <a:spcPts val="1800"/>
              </a:spcBef>
              <a:spcAft>
                <a:spcPts val="0"/>
              </a:spcAft>
              <a:buSzPts val="2800"/>
              <a:buAutoNum type="arabicPeriod"/>
            </a:pPr>
            <a:r>
              <a:rPr lang="en-US" sz="2600"/>
              <a:t>Visit </a:t>
            </a:r>
            <a:r>
              <a:rPr lang="en-US" sz="2600" u="sng">
                <a:solidFill>
                  <a:schemeClr val="hlink"/>
                </a:solidFill>
                <a:hlinkClick r:id="rId3"/>
              </a:rPr>
              <a:t>https://learn.mfs-cashoregon.org/my/</a:t>
            </a:r>
            <a:r>
              <a:rPr lang="en-US" sz="2600"/>
              <a:t> </a:t>
            </a:r>
            <a:endParaRPr sz="2600"/>
          </a:p>
          <a:p>
            <a:pPr marL="457200" lvl="0" indent="-393700" algn="l" rtl="0">
              <a:lnSpc>
                <a:spcPct val="100000"/>
              </a:lnSpc>
              <a:spcBef>
                <a:spcPts val="0"/>
              </a:spcBef>
              <a:spcAft>
                <a:spcPts val="0"/>
              </a:spcAft>
              <a:buSzPts val="2600"/>
              <a:buAutoNum type="arabicPeriod"/>
            </a:pPr>
            <a:r>
              <a:rPr lang="en-US" sz="2600"/>
              <a:t>Click “Create new account” and add your own email and password</a:t>
            </a:r>
            <a:endParaRPr sz="2600"/>
          </a:p>
          <a:p>
            <a:pPr marL="0" lvl="0" indent="0" algn="l" rtl="0">
              <a:lnSpc>
                <a:spcPct val="100000"/>
              </a:lnSpc>
              <a:spcBef>
                <a:spcPts val="1800"/>
              </a:spcBef>
              <a:spcAft>
                <a:spcPts val="0"/>
              </a:spcAft>
              <a:buSzPts val="3200"/>
              <a:buNone/>
            </a:pPr>
            <a:endParaRPr/>
          </a:p>
        </p:txBody>
      </p:sp>
      <p:pic>
        <p:nvPicPr>
          <p:cNvPr id="216" name="Google Shape;216;gfb3de0d1f5_0_713"/>
          <p:cNvPicPr preferRelativeResize="0"/>
          <p:nvPr/>
        </p:nvPicPr>
        <p:blipFill rotWithShape="1">
          <a:blip r:embed="rId4">
            <a:alphaModFix/>
          </a:blip>
          <a:srcRect/>
          <a:stretch/>
        </p:blipFill>
        <p:spPr>
          <a:xfrm>
            <a:off x="5175200" y="2846300"/>
            <a:ext cx="4496000" cy="3229050"/>
          </a:xfrm>
          <a:prstGeom prst="rect">
            <a:avLst/>
          </a:prstGeom>
          <a:noFill/>
          <a:ln>
            <a:noFill/>
          </a:ln>
        </p:spPr>
      </p:pic>
      <p:sp>
        <p:nvSpPr>
          <p:cNvPr id="217" name="Google Shape;217;gfb3de0d1f5_0_713"/>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sp>
        <p:nvSpPr>
          <p:cNvPr id="218" name="Google Shape;218;gfb3de0d1f5_0_713"/>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How to Access the Moodle Course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fb3de0d1f5_0_723"/>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
        <p:nvSpPr>
          <p:cNvPr id="225" name="Google Shape;225;gfb3de0d1f5_0_723"/>
          <p:cNvSpPr txBox="1">
            <a:spLocks noGrp="1"/>
          </p:cNvSpPr>
          <p:nvPr>
            <p:ph type="body" idx="1"/>
          </p:nvPr>
        </p:nvSpPr>
        <p:spPr>
          <a:xfrm>
            <a:off x="1221201" y="1553950"/>
            <a:ext cx="8516400" cy="4023300"/>
          </a:xfrm>
          <a:prstGeom prst="rect">
            <a:avLst/>
          </a:prstGeom>
          <a:noFill/>
          <a:ln>
            <a:noFill/>
          </a:ln>
        </p:spPr>
        <p:txBody>
          <a:bodyPr spcFirstLastPara="1" wrap="square" lIns="91425" tIns="45700" rIns="91425" bIns="45700" anchor="t" anchorCtr="0">
            <a:normAutofit/>
          </a:bodyPr>
          <a:lstStyle/>
          <a:p>
            <a:pPr marL="457200" lvl="0" indent="-368300" algn="l" rtl="0">
              <a:lnSpc>
                <a:spcPct val="100000"/>
              </a:lnSpc>
              <a:spcBef>
                <a:spcPts val="1800"/>
              </a:spcBef>
              <a:spcAft>
                <a:spcPts val="0"/>
              </a:spcAft>
              <a:buSzPts val="2200"/>
              <a:buAutoNum type="arabicPeriod" startAt="3"/>
            </a:pPr>
            <a:r>
              <a:rPr lang="en-US" sz="2600"/>
              <a:t>After creating an account, click “Site home” in the top left corner </a:t>
            </a:r>
            <a:endParaRPr sz="2600"/>
          </a:p>
          <a:p>
            <a:pPr marL="457200" lvl="0" indent="-368300" algn="l" rtl="0">
              <a:lnSpc>
                <a:spcPct val="100000"/>
              </a:lnSpc>
              <a:spcBef>
                <a:spcPts val="0"/>
              </a:spcBef>
              <a:spcAft>
                <a:spcPts val="0"/>
              </a:spcAft>
              <a:buSzPts val="2200"/>
              <a:buAutoNum type="arabicPeriod" startAt="3"/>
            </a:pPr>
            <a:r>
              <a:rPr lang="en-US" sz="2600"/>
              <a:t>Under “2021 Oregon New Volunteer Tax Preparer Training,” click “Enrol me”</a:t>
            </a:r>
            <a:endParaRPr sz="2600"/>
          </a:p>
        </p:txBody>
      </p:sp>
      <p:sp>
        <p:nvSpPr>
          <p:cNvPr id="226" name="Google Shape;226;gfb3de0d1f5_0_723"/>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How to Access the Moodle Course</a:t>
            </a:r>
            <a:endParaRPr/>
          </a:p>
        </p:txBody>
      </p:sp>
      <p:pic>
        <p:nvPicPr>
          <p:cNvPr id="227" name="Google Shape;227;gfb3de0d1f5_0_723"/>
          <p:cNvPicPr preferRelativeResize="0"/>
          <p:nvPr/>
        </p:nvPicPr>
        <p:blipFill rotWithShape="1">
          <a:blip r:embed="rId3">
            <a:alphaModFix/>
          </a:blip>
          <a:srcRect/>
          <a:stretch/>
        </p:blipFill>
        <p:spPr>
          <a:xfrm>
            <a:off x="9893725" y="1247075"/>
            <a:ext cx="1895575" cy="2076100"/>
          </a:xfrm>
          <a:prstGeom prst="rect">
            <a:avLst/>
          </a:prstGeom>
          <a:noFill/>
          <a:ln>
            <a:noFill/>
          </a:ln>
        </p:spPr>
      </p:pic>
      <p:pic>
        <p:nvPicPr>
          <p:cNvPr id="228" name="Google Shape;228;gfb3de0d1f5_0_723"/>
          <p:cNvPicPr preferRelativeResize="0"/>
          <p:nvPr/>
        </p:nvPicPr>
        <p:blipFill rotWithShape="1">
          <a:blip r:embed="rId4">
            <a:alphaModFix/>
          </a:blip>
          <a:srcRect/>
          <a:stretch/>
        </p:blipFill>
        <p:spPr>
          <a:xfrm>
            <a:off x="2663325" y="3204250"/>
            <a:ext cx="5796799" cy="28753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fb3de0d1f5_0_734"/>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17</a:t>
            </a:fld>
            <a:endParaRPr/>
          </a:p>
        </p:txBody>
      </p:sp>
      <p:sp>
        <p:nvSpPr>
          <p:cNvPr id="235" name="Google Shape;235;gfb3de0d1f5_0_734"/>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a:bodyPr>
          <a:lstStyle/>
          <a:p>
            <a:pPr marL="457200" lvl="0" indent="-406400" algn="l" rtl="0">
              <a:lnSpc>
                <a:spcPct val="100000"/>
              </a:lnSpc>
              <a:spcBef>
                <a:spcPts val="1800"/>
              </a:spcBef>
              <a:spcAft>
                <a:spcPts val="0"/>
              </a:spcAft>
              <a:buSzPts val="2800"/>
              <a:buChar char="■"/>
            </a:pPr>
            <a:r>
              <a:rPr lang="en-US" sz="2800"/>
              <a:t>Once you are enrolled in the course, it will appear in your dashboard when you log in again</a:t>
            </a:r>
            <a:endParaRPr sz="2800"/>
          </a:p>
          <a:p>
            <a:pPr marL="457200" lvl="0" indent="-406400" algn="l" rtl="0">
              <a:lnSpc>
                <a:spcPct val="100000"/>
              </a:lnSpc>
              <a:spcBef>
                <a:spcPts val="0"/>
              </a:spcBef>
              <a:spcAft>
                <a:spcPts val="0"/>
              </a:spcAft>
              <a:buSzPts val="2800"/>
              <a:buChar char="■"/>
            </a:pPr>
            <a:r>
              <a:rPr lang="en-US" sz="2800"/>
              <a:t>You should start by watching “Start Here! Video: How to Use this Course”</a:t>
            </a:r>
            <a:endParaRPr sz="2800"/>
          </a:p>
          <a:p>
            <a:pPr marL="914400" lvl="1" indent="-406400" algn="l" rtl="0">
              <a:lnSpc>
                <a:spcPct val="100000"/>
              </a:lnSpc>
              <a:spcBef>
                <a:spcPts val="0"/>
              </a:spcBef>
              <a:spcAft>
                <a:spcPts val="0"/>
              </a:spcAft>
              <a:buSzPts val="2800"/>
              <a:buChar char="─"/>
            </a:pPr>
            <a:r>
              <a:rPr lang="en-US"/>
              <a:t>This will give you an overview of the course and how to navigate through it successfully</a:t>
            </a:r>
            <a:endParaRPr/>
          </a:p>
        </p:txBody>
      </p:sp>
      <p:sp>
        <p:nvSpPr>
          <p:cNvPr id="236" name="Google Shape;236;gfb3de0d1f5_0_734"/>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Starting the Course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fb3de0d1f5_0_742"/>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
        <p:nvSpPr>
          <p:cNvPr id="243" name="Google Shape;243;gfb3de0d1f5_0_742"/>
          <p:cNvSpPr txBox="1">
            <a:spLocks noGrp="1"/>
          </p:cNvSpPr>
          <p:nvPr>
            <p:ph type="body" idx="1"/>
          </p:nvPr>
        </p:nvSpPr>
        <p:spPr>
          <a:xfrm>
            <a:off x="1278825" y="1597975"/>
            <a:ext cx="9753600" cy="4613400"/>
          </a:xfrm>
          <a:prstGeom prst="rect">
            <a:avLst/>
          </a:prstGeom>
          <a:noFill/>
          <a:ln>
            <a:noFill/>
          </a:ln>
        </p:spPr>
        <p:txBody>
          <a:bodyPr spcFirstLastPara="1" wrap="square" lIns="91425" tIns="45700" rIns="91425" bIns="45700" anchor="t" anchorCtr="0">
            <a:normAutofit lnSpcReduction="10000"/>
          </a:bodyPr>
          <a:lstStyle/>
          <a:p>
            <a:pPr marL="457200" lvl="0" indent="-406400" algn="l" rtl="0">
              <a:lnSpc>
                <a:spcPct val="100000"/>
              </a:lnSpc>
              <a:spcBef>
                <a:spcPts val="1800"/>
              </a:spcBef>
              <a:spcAft>
                <a:spcPts val="0"/>
              </a:spcAft>
              <a:buSzPts val="2800"/>
              <a:buChar char="■"/>
            </a:pPr>
            <a:r>
              <a:rPr lang="en-US" sz="2800"/>
              <a:t>Review the questions ahead of time</a:t>
            </a:r>
            <a:endParaRPr sz="2800"/>
          </a:p>
          <a:p>
            <a:pPr marL="914400" lvl="1" indent="-406400" algn="l" rtl="0">
              <a:lnSpc>
                <a:spcPct val="100000"/>
              </a:lnSpc>
              <a:spcBef>
                <a:spcPts val="0"/>
              </a:spcBef>
              <a:spcAft>
                <a:spcPts val="0"/>
              </a:spcAft>
              <a:buSzPts val="2800"/>
              <a:buChar char="─"/>
            </a:pPr>
            <a:r>
              <a:rPr lang="en-US" u="sng">
                <a:solidFill>
                  <a:schemeClr val="hlink"/>
                </a:solidFill>
                <a:hlinkClick r:id="rId3"/>
              </a:rPr>
              <a:t>IRS Pub 6744</a:t>
            </a:r>
            <a:r>
              <a:rPr lang="en-US"/>
              <a:t>, beginning p. 74</a:t>
            </a:r>
            <a:endParaRPr/>
          </a:p>
          <a:p>
            <a:pPr marL="457200" lvl="0" indent="-406400" algn="l" rtl="0">
              <a:lnSpc>
                <a:spcPct val="100000"/>
              </a:lnSpc>
              <a:spcBef>
                <a:spcPts val="0"/>
              </a:spcBef>
              <a:spcAft>
                <a:spcPts val="0"/>
              </a:spcAft>
              <a:buSzPts val="2800"/>
              <a:buChar char="■"/>
            </a:pPr>
            <a:r>
              <a:rPr lang="en-US" sz="2800"/>
              <a:t>Refer to your coursework, </a:t>
            </a:r>
            <a:r>
              <a:rPr lang="en-US" sz="2800" u="sng">
                <a:solidFill>
                  <a:schemeClr val="hlink"/>
                </a:solidFill>
                <a:hlinkClick r:id="rId4"/>
              </a:rPr>
              <a:t>IRS Pub 4012</a:t>
            </a:r>
            <a:r>
              <a:rPr lang="en-US" sz="2800"/>
              <a:t>, </a:t>
            </a:r>
            <a:r>
              <a:rPr lang="en-US" sz="2800" u="sng">
                <a:solidFill>
                  <a:schemeClr val="hlink"/>
                </a:solidFill>
                <a:hlinkClick r:id="rId5"/>
              </a:rPr>
              <a:t>IRS Pub 4491</a:t>
            </a:r>
            <a:r>
              <a:rPr lang="en-US" sz="2800"/>
              <a:t>, and </a:t>
            </a:r>
            <a:r>
              <a:rPr lang="en-US" sz="2800" u="sng">
                <a:solidFill>
                  <a:schemeClr val="hlink"/>
                </a:solidFill>
                <a:hlinkClick r:id="rId6"/>
              </a:rPr>
              <a:t>IRS e-learning</a:t>
            </a:r>
            <a:r>
              <a:rPr lang="en-US" sz="2800"/>
              <a:t> </a:t>
            </a:r>
            <a:r>
              <a:rPr lang="en-US"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to</a:t>
            </a:r>
            <a:r>
              <a:rPr lang="en-US" sz="2800"/>
              <a:t> prepare your answers on paper in advance</a:t>
            </a:r>
            <a:endParaRPr sz="2800"/>
          </a:p>
          <a:p>
            <a:pPr marL="457200" lvl="0" indent="-406400" algn="l" rtl="0">
              <a:lnSpc>
                <a:spcPct val="100000"/>
              </a:lnSpc>
              <a:spcBef>
                <a:spcPts val="0"/>
              </a:spcBef>
              <a:spcAft>
                <a:spcPts val="0"/>
              </a:spcAft>
              <a:buSzPts val="2800"/>
              <a:buChar char="■"/>
            </a:pPr>
            <a:r>
              <a:rPr lang="en-US" sz="2800"/>
              <a:t>You will need to use TaxSlayer Practice Lab 2021 for the scenario questions</a:t>
            </a:r>
            <a:endParaRPr sz="2800"/>
          </a:p>
          <a:p>
            <a:pPr marL="457200" lvl="0" indent="-406400" algn="l" rtl="0">
              <a:lnSpc>
                <a:spcPct val="100000"/>
              </a:lnSpc>
              <a:spcBef>
                <a:spcPts val="0"/>
              </a:spcBef>
              <a:spcAft>
                <a:spcPts val="0"/>
              </a:spcAft>
              <a:buSzPts val="2800"/>
              <a:buChar char="■"/>
            </a:pPr>
            <a:r>
              <a:rPr lang="en-US" sz="2800"/>
              <a:t>Take the Advanced Exam on </a:t>
            </a:r>
            <a:r>
              <a:rPr lang="en-US" sz="2800" u="sng">
                <a:solidFill>
                  <a:schemeClr val="hlink"/>
                </a:solidFill>
                <a:hlinkClick r:id="rId7"/>
              </a:rPr>
              <a:t>IRS Link &amp; Learn Certification</a:t>
            </a:r>
            <a:r>
              <a:rPr lang="en-US" sz="2800"/>
              <a:t>. Passing grade: 80%</a:t>
            </a:r>
            <a:endParaRPr sz="2800"/>
          </a:p>
          <a:p>
            <a:pPr marL="457200" lvl="0" indent="-406400" algn="l" rtl="0">
              <a:lnSpc>
                <a:spcPct val="100000"/>
              </a:lnSpc>
              <a:spcBef>
                <a:spcPts val="0"/>
              </a:spcBef>
              <a:spcAft>
                <a:spcPts val="0"/>
              </a:spcAft>
              <a:buSzPts val="2800"/>
              <a:buChar char="■"/>
            </a:pPr>
            <a:r>
              <a:rPr lang="en-US" sz="2800"/>
              <a:t>When you pass, send your Volunteer Agreement to your District Coordinator</a:t>
            </a:r>
            <a:endParaRPr sz="2800"/>
          </a:p>
        </p:txBody>
      </p:sp>
      <p:sp>
        <p:nvSpPr>
          <p:cNvPr id="244" name="Google Shape;244;gfb3de0d1f5_0_742"/>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Step 3: Pass the IRS Advanced Exam</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fb3de0d1f5_0_749"/>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19</a:t>
            </a:fld>
            <a:endParaRPr/>
          </a:p>
        </p:txBody>
      </p:sp>
      <p:sp>
        <p:nvSpPr>
          <p:cNvPr id="251" name="Google Shape;251;gfb3de0d1f5_0_749"/>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a:bodyPr>
          <a:lstStyle/>
          <a:p>
            <a:pPr marL="457200" lvl="0" indent="-406400" algn="l" rtl="0">
              <a:lnSpc>
                <a:spcPct val="100000"/>
              </a:lnSpc>
              <a:spcBef>
                <a:spcPts val="1800"/>
              </a:spcBef>
              <a:spcAft>
                <a:spcPts val="0"/>
              </a:spcAft>
              <a:buSzPts val="2800"/>
              <a:buChar char="■"/>
            </a:pPr>
            <a:r>
              <a:rPr lang="en-US" sz="2800"/>
              <a:t>You’ll learn more specifics about how tax prep will work in your district and at your site at the Home Stretch session</a:t>
            </a:r>
            <a:endParaRPr sz="2800"/>
          </a:p>
          <a:p>
            <a:pPr marL="457200" lvl="0" indent="-406400" algn="l" rtl="0">
              <a:lnSpc>
                <a:spcPct val="100000"/>
              </a:lnSpc>
              <a:spcBef>
                <a:spcPts val="0"/>
              </a:spcBef>
              <a:spcAft>
                <a:spcPts val="0"/>
              </a:spcAft>
              <a:buSzPts val="2800"/>
              <a:buChar char="■"/>
            </a:pPr>
            <a:r>
              <a:rPr lang="en-US" sz="2800">
                <a:highlight>
                  <a:srgbClr val="FFFF00"/>
                </a:highlight>
              </a:rPr>
              <a:t>Update with information about your district-specific meetings</a:t>
            </a:r>
            <a:endParaRPr sz="2800">
              <a:highlight>
                <a:srgbClr val="FFFF00"/>
              </a:highlight>
            </a:endParaRPr>
          </a:p>
        </p:txBody>
      </p:sp>
      <p:sp>
        <p:nvSpPr>
          <p:cNvPr id="252" name="Google Shape;252;gfb3de0d1f5_0_749"/>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50000"/>
              <a:buNone/>
            </a:pPr>
            <a:r>
              <a:rPr lang="en-US"/>
              <a:t>Step 4: Attend a Home Stretch Session with your District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gfb3de0d1f5_0_756"/>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20</a:t>
            </a:fld>
            <a:endParaRPr/>
          </a:p>
        </p:txBody>
      </p:sp>
      <p:sp>
        <p:nvSpPr>
          <p:cNvPr id="259" name="Google Shape;259;gfb3de0d1f5_0_756"/>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a:bodyPr>
          <a:lstStyle/>
          <a:p>
            <a:pPr marL="457200" lvl="0" indent="-406400" algn="l" rtl="0">
              <a:lnSpc>
                <a:spcPct val="100000"/>
              </a:lnSpc>
              <a:spcBef>
                <a:spcPts val="1800"/>
              </a:spcBef>
              <a:spcAft>
                <a:spcPts val="0"/>
              </a:spcAft>
              <a:buSzPts val="2800"/>
              <a:buChar char="■"/>
            </a:pPr>
            <a:r>
              <a:rPr lang="en-US" sz="2800"/>
              <a:t>If you will be volunteering with the AARP Tax-Aide program, you may have additional certification requirements</a:t>
            </a:r>
            <a:endParaRPr sz="2800"/>
          </a:p>
          <a:p>
            <a:pPr marL="914400" lvl="1" indent="-406400" algn="l" rtl="0">
              <a:lnSpc>
                <a:spcPct val="100000"/>
              </a:lnSpc>
              <a:spcBef>
                <a:spcPts val="0"/>
              </a:spcBef>
              <a:spcAft>
                <a:spcPts val="0"/>
              </a:spcAft>
              <a:buSzPts val="2800"/>
              <a:buChar char="─"/>
            </a:pPr>
            <a:r>
              <a:rPr lang="en-US"/>
              <a:t>Create a profile in the AARP Volunteer Portal</a:t>
            </a:r>
            <a:endParaRPr/>
          </a:p>
          <a:p>
            <a:pPr marL="914400" lvl="1" indent="-406400" algn="l" rtl="0">
              <a:lnSpc>
                <a:spcPct val="100000"/>
              </a:lnSpc>
              <a:spcBef>
                <a:spcPts val="0"/>
              </a:spcBef>
              <a:spcAft>
                <a:spcPts val="0"/>
              </a:spcAft>
              <a:buSzPts val="2800"/>
              <a:buChar char="─"/>
            </a:pPr>
            <a:r>
              <a:rPr lang="en-US"/>
              <a:t>Complete additional practice problems</a:t>
            </a:r>
            <a:endParaRPr/>
          </a:p>
          <a:p>
            <a:pPr marL="914400" lvl="1" indent="-406400" algn="l" rtl="0">
              <a:lnSpc>
                <a:spcPct val="100000"/>
              </a:lnSpc>
              <a:spcBef>
                <a:spcPts val="0"/>
              </a:spcBef>
              <a:spcAft>
                <a:spcPts val="0"/>
              </a:spcAft>
              <a:buSzPts val="2800"/>
              <a:buChar char="─"/>
            </a:pPr>
            <a:r>
              <a:rPr lang="en-US"/>
              <a:t>Complete Learning Management System training in the AARP Volunteer Portal</a:t>
            </a:r>
            <a:endParaRPr/>
          </a:p>
          <a:p>
            <a:pPr marL="457200" lvl="0" indent="-406400" algn="l" rtl="0">
              <a:lnSpc>
                <a:spcPct val="100000"/>
              </a:lnSpc>
              <a:spcBef>
                <a:spcPts val="0"/>
              </a:spcBef>
              <a:spcAft>
                <a:spcPts val="0"/>
              </a:spcAft>
              <a:buSzPts val="2800"/>
              <a:buChar char="■"/>
            </a:pPr>
            <a:r>
              <a:rPr lang="en-US" sz="2800"/>
              <a:t>Your District Coordinator will provide more details on these requirements</a:t>
            </a:r>
            <a:endParaRPr sz="2800"/>
          </a:p>
        </p:txBody>
      </p:sp>
      <p:sp>
        <p:nvSpPr>
          <p:cNvPr id="260" name="Google Shape;260;gfb3de0d1f5_0_756"/>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50000"/>
              <a:buNone/>
            </a:pPr>
            <a:r>
              <a:rPr lang="en-US"/>
              <a:t>Step 5: Additional Steps for AARP Tax-Aide Volunteers Only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fb3de0d1f5_0_770"/>
          <p:cNvSpPr txBox="1">
            <a:spLocks noGrp="1"/>
          </p:cNvSpPr>
          <p:nvPr>
            <p:ph type="subTitle" idx="1"/>
          </p:nvPr>
        </p:nvSpPr>
        <p:spPr>
          <a:xfrm>
            <a:off x="916503" y="3697339"/>
            <a:ext cx="6966300" cy="1112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2240"/>
              <a:buNone/>
            </a:pPr>
            <a:r>
              <a:rPr lang="en-US"/>
              <a:t>Training and Support Resources</a:t>
            </a:r>
            <a:endParaRPr/>
          </a:p>
        </p:txBody>
      </p:sp>
      <p:sp>
        <p:nvSpPr>
          <p:cNvPr id="267" name="Google Shape;267;gfb3de0d1f5_0_770"/>
          <p:cNvSpPr txBox="1">
            <a:spLocks noGrp="1"/>
          </p:cNvSpPr>
          <p:nvPr>
            <p:ph type="title"/>
          </p:nvPr>
        </p:nvSpPr>
        <p:spPr>
          <a:xfrm>
            <a:off x="914456" y="1875512"/>
            <a:ext cx="6970500" cy="1219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a:t>Help! I’m stuck!</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15"/>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274" name="Google Shape;274;p15"/>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22</a:t>
            </a:fld>
            <a:endParaRPr/>
          </a:p>
        </p:txBody>
      </p:sp>
      <p:sp>
        <p:nvSpPr>
          <p:cNvPr id="275" name="Google Shape;275;p15"/>
          <p:cNvSpPr txBox="1">
            <a:spLocks noGrp="1"/>
          </p:cNvSpPr>
          <p:nvPr>
            <p:ph type="body" idx="1"/>
          </p:nvPr>
        </p:nvSpPr>
        <p:spPr>
          <a:xfrm>
            <a:off x="1278825" y="1676400"/>
            <a:ext cx="9753600" cy="4411200"/>
          </a:xfrm>
          <a:prstGeom prst="rect">
            <a:avLst/>
          </a:prstGeom>
          <a:noFill/>
          <a:ln>
            <a:noFill/>
          </a:ln>
        </p:spPr>
        <p:txBody>
          <a:bodyPr spcFirstLastPara="1" wrap="square" lIns="91425" tIns="45700" rIns="91425" bIns="45700" anchor="t" anchorCtr="0">
            <a:noAutofit/>
          </a:bodyPr>
          <a:lstStyle/>
          <a:p>
            <a:pPr marL="457200" lvl="0" indent="-272287" algn="l" rtl="0">
              <a:lnSpc>
                <a:spcPct val="105000"/>
              </a:lnSpc>
              <a:spcBef>
                <a:spcPts val="0"/>
              </a:spcBef>
              <a:spcAft>
                <a:spcPts val="0"/>
              </a:spcAft>
              <a:buSzPts val="1668"/>
              <a:buChar char="■"/>
            </a:pPr>
            <a:r>
              <a:rPr lang="en-US" sz="2620"/>
              <a:t>Training and certification can be a long and somewhat challenging journey. </a:t>
            </a:r>
            <a:endParaRPr sz="2620"/>
          </a:p>
          <a:p>
            <a:pPr marL="457200" lvl="0" indent="-272287" algn="l" rtl="0">
              <a:lnSpc>
                <a:spcPct val="105000"/>
              </a:lnSpc>
              <a:spcBef>
                <a:spcPts val="0"/>
              </a:spcBef>
              <a:spcAft>
                <a:spcPts val="0"/>
              </a:spcAft>
              <a:buSzPts val="1668"/>
              <a:buChar char="■"/>
            </a:pPr>
            <a:r>
              <a:rPr lang="en-US" sz="2620"/>
              <a:t>Fortunately, </a:t>
            </a:r>
            <a:r>
              <a:rPr lang="en-US" sz="2620" b="1"/>
              <a:t>you are not alone!</a:t>
            </a:r>
            <a:r>
              <a:rPr lang="en-US" sz="2620"/>
              <a:t> </a:t>
            </a:r>
            <a:endParaRPr sz="2620"/>
          </a:p>
          <a:p>
            <a:pPr marL="457200" lvl="0" indent="-272287" algn="l" rtl="0">
              <a:lnSpc>
                <a:spcPct val="105000"/>
              </a:lnSpc>
              <a:spcBef>
                <a:spcPts val="0"/>
              </a:spcBef>
              <a:spcAft>
                <a:spcPts val="0"/>
              </a:spcAft>
              <a:buSzPts val="1668"/>
              <a:buChar char="■"/>
            </a:pPr>
            <a:r>
              <a:rPr lang="en-US" sz="2620"/>
              <a:t>At each step of the journey you will have access to friendly experienced volunteers who can help you navigate the certification process and training resources. </a:t>
            </a:r>
            <a:endParaRPr sz="2620"/>
          </a:p>
          <a:p>
            <a:pPr marL="457200" lvl="0" indent="-272287" algn="l" rtl="0">
              <a:lnSpc>
                <a:spcPct val="105000"/>
              </a:lnSpc>
              <a:spcBef>
                <a:spcPts val="0"/>
              </a:spcBef>
              <a:spcAft>
                <a:spcPts val="0"/>
              </a:spcAft>
              <a:buSzPts val="1668"/>
              <a:buChar char="■"/>
            </a:pPr>
            <a:r>
              <a:rPr lang="en-US" sz="2620"/>
              <a:t>You can get help in three ways:</a:t>
            </a:r>
            <a:endParaRPr sz="2620"/>
          </a:p>
          <a:p>
            <a:pPr marL="914400" lvl="1" indent="-394969" algn="l" rtl="0">
              <a:lnSpc>
                <a:spcPct val="105000"/>
              </a:lnSpc>
              <a:spcBef>
                <a:spcPts val="0"/>
              </a:spcBef>
              <a:spcAft>
                <a:spcPts val="0"/>
              </a:spcAft>
              <a:buSzPts val="2620"/>
              <a:buChar char="─"/>
            </a:pPr>
            <a:r>
              <a:rPr lang="en-US" sz="2620"/>
              <a:t>Over the phone - Training Support Hotline</a:t>
            </a:r>
            <a:endParaRPr sz="2620"/>
          </a:p>
          <a:p>
            <a:pPr marL="914400" lvl="1" indent="-394969" algn="l" rtl="0">
              <a:lnSpc>
                <a:spcPct val="105000"/>
              </a:lnSpc>
              <a:spcBef>
                <a:spcPts val="0"/>
              </a:spcBef>
              <a:spcAft>
                <a:spcPts val="0"/>
              </a:spcAft>
              <a:buSzPts val="2620"/>
              <a:buChar char="─"/>
            </a:pPr>
            <a:r>
              <a:rPr lang="en-US" sz="2620"/>
              <a:t>Over Zoom - Office Hours</a:t>
            </a:r>
            <a:endParaRPr sz="2620"/>
          </a:p>
          <a:p>
            <a:pPr marL="914400" lvl="1" indent="-394969" algn="l" rtl="0">
              <a:lnSpc>
                <a:spcPct val="105000"/>
              </a:lnSpc>
              <a:spcBef>
                <a:spcPts val="0"/>
              </a:spcBef>
              <a:spcAft>
                <a:spcPts val="0"/>
              </a:spcAft>
              <a:buSzPts val="2620"/>
              <a:buChar char="─"/>
            </a:pPr>
            <a:r>
              <a:rPr lang="en-US" sz="2620"/>
              <a:t>Virtual chat room - Student Forum</a:t>
            </a:r>
            <a:endParaRPr sz="2620"/>
          </a:p>
        </p:txBody>
      </p:sp>
      <p:sp>
        <p:nvSpPr>
          <p:cNvPr id="276" name="Google Shape;276;p15"/>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000"/>
              <a:buFont typeface="Calibri"/>
              <a:buNone/>
            </a:pPr>
            <a:r>
              <a:rPr lang="en-US"/>
              <a:t>Training Support Resources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6"/>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283" name="Google Shape;283;p16"/>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23</a:t>
            </a:fld>
            <a:endParaRPr/>
          </a:p>
        </p:txBody>
      </p:sp>
      <p:sp>
        <p:nvSpPr>
          <p:cNvPr id="284" name="Google Shape;284;p16"/>
          <p:cNvSpPr txBox="1">
            <a:spLocks noGrp="1"/>
          </p:cNvSpPr>
          <p:nvPr>
            <p:ph type="body" idx="1"/>
          </p:nvPr>
        </p:nvSpPr>
        <p:spPr>
          <a:xfrm>
            <a:off x="1278825" y="1761424"/>
            <a:ext cx="9753600" cy="3899400"/>
          </a:xfrm>
          <a:prstGeom prst="rect">
            <a:avLst/>
          </a:prstGeom>
          <a:noFill/>
          <a:ln>
            <a:noFill/>
          </a:ln>
        </p:spPr>
        <p:txBody>
          <a:bodyPr spcFirstLastPara="1" wrap="square" lIns="91425" tIns="45700" rIns="91425" bIns="45700" anchor="t" anchorCtr="0">
            <a:normAutofit/>
          </a:bodyPr>
          <a:lstStyle/>
          <a:p>
            <a:pPr marL="341312" lvl="0" indent="-319198" algn="l" rtl="0">
              <a:lnSpc>
                <a:spcPct val="90000"/>
              </a:lnSpc>
              <a:spcBef>
                <a:spcPts val="0"/>
              </a:spcBef>
              <a:spcAft>
                <a:spcPts val="0"/>
              </a:spcAft>
              <a:buSzPts val="2074"/>
              <a:buChar char="■"/>
            </a:pPr>
            <a:r>
              <a:rPr lang="en-US" sz="2860"/>
              <a:t>Call 844-925-4770 (beginning Nov. 15)</a:t>
            </a:r>
            <a:endParaRPr sz="2860"/>
          </a:p>
          <a:p>
            <a:pPr marL="341312" lvl="0" indent="-319198" algn="l" rtl="0">
              <a:lnSpc>
                <a:spcPct val="90000"/>
              </a:lnSpc>
              <a:spcBef>
                <a:spcPts val="0"/>
              </a:spcBef>
              <a:spcAft>
                <a:spcPts val="0"/>
              </a:spcAft>
              <a:buSzPts val="2074"/>
              <a:buChar char="■"/>
            </a:pPr>
            <a:r>
              <a:rPr lang="en-US" sz="2860"/>
              <a:t>One-on-one personal support</a:t>
            </a:r>
            <a:endParaRPr sz="2860"/>
          </a:p>
          <a:p>
            <a:pPr marL="341312" lvl="0" indent="-319198" algn="l" rtl="0">
              <a:lnSpc>
                <a:spcPct val="90000"/>
              </a:lnSpc>
              <a:spcBef>
                <a:spcPts val="0"/>
              </a:spcBef>
              <a:spcAft>
                <a:spcPts val="0"/>
              </a:spcAft>
              <a:buSzPts val="2074"/>
              <a:buChar char="■"/>
            </a:pPr>
            <a:r>
              <a:rPr lang="en-US" sz="2860"/>
              <a:t>Call anytime. If no one is available, leave a message and someone will call back as soon as possible</a:t>
            </a:r>
            <a:endParaRPr sz="2860"/>
          </a:p>
          <a:p>
            <a:pPr marL="341312" lvl="0" indent="-319198" algn="l" rtl="0">
              <a:lnSpc>
                <a:spcPct val="90000"/>
              </a:lnSpc>
              <a:spcBef>
                <a:spcPts val="0"/>
              </a:spcBef>
              <a:spcAft>
                <a:spcPts val="0"/>
              </a:spcAft>
              <a:buSzPts val="2074"/>
              <a:buChar char="■"/>
            </a:pPr>
            <a:r>
              <a:rPr lang="en-US" sz="2860"/>
              <a:t>Learn more in the Moodle Course under “How to Get Help”</a:t>
            </a:r>
            <a:endParaRPr sz="2860"/>
          </a:p>
        </p:txBody>
      </p:sp>
      <p:sp>
        <p:nvSpPr>
          <p:cNvPr id="285" name="Google Shape;285;p16"/>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000"/>
              <a:buFont typeface="Calibri"/>
              <a:buNone/>
            </a:pPr>
            <a:r>
              <a:rPr lang="en-US"/>
              <a:t>Help over the phone - Hotline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fb3de0d1f5_0_777"/>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
        <p:nvSpPr>
          <p:cNvPr id="292" name="Google Shape;292;gfb3de0d1f5_0_777"/>
          <p:cNvSpPr txBox="1">
            <a:spLocks noGrp="1"/>
          </p:cNvSpPr>
          <p:nvPr>
            <p:ph type="body" idx="1"/>
          </p:nvPr>
        </p:nvSpPr>
        <p:spPr>
          <a:xfrm>
            <a:off x="1278825" y="1761424"/>
            <a:ext cx="9753600" cy="43857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800"/>
              </a:spcBef>
              <a:spcAft>
                <a:spcPts val="0"/>
              </a:spcAft>
              <a:buSzPts val="2800"/>
              <a:buChar char="■"/>
            </a:pPr>
            <a:r>
              <a:rPr lang="en-US" sz="2800"/>
              <a:t>Regularly scheduled 90-minute sessions over Zoom</a:t>
            </a:r>
            <a:endParaRPr sz="2800"/>
          </a:p>
          <a:p>
            <a:pPr marL="457200" lvl="0" indent="-406400" algn="l" rtl="0">
              <a:lnSpc>
                <a:spcPct val="90000"/>
              </a:lnSpc>
              <a:spcBef>
                <a:spcPts val="0"/>
              </a:spcBef>
              <a:spcAft>
                <a:spcPts val="0"/>
              </a:spcAft>
              <a:buSzPts val="2800"/>
              <a:buChar char="■"/>
            </a:pPr>
            <a:r>
              <a:rPr lang="en-US" sz="2800"/>
              <a:t>Drop in, drop out at your convenience</a:t>
            </a:r>
            <a:endParaRPr sz="2800"/>
          </a:p>
          <a:p>
            <a:pPr marL="457200" lvl="0" indent="-406400" algn="l" rtl="0">
              <a:lnSpc>
                <a:spcPct val="90000"/>
              </a:lnSpc>
              <a:spcBef>
                <a:spcPts val="0"/>
              </a:spcBef>
              <a:spcAft>
                <a:spcPts val="0"/>
              </a:spcAft>
              <a:buSzPts val="2800"/>
              <a:buChar char="■"/>
            </a:pPr>
            <a:r>
              <a:rPr lang="en-US" sz="2800"/>
              <a:t>Come to ask a question, hear others’ questions, or meet your fellow volunteers</a:t>
            </a:r>
            <a:endParaRPr sz="2800"/>
          </a:p>
          <a:p>
            <a:pPr marL="457200" lvl="0" indent="-406400" algn="l" rtl="0">
              <a:lnSpc>
                <a:spcPct val="90000"/>
              </a:lnSpc>
              <a:spcBef>
                <a:spcPts val="0"/>
              </a:spcBef>
              <a:spcAft>
                <a:spcPts val="0"/>
              </a:spcAft>
              <a:buSzPts val="2800"/>
              <a:buChar char="■"/>
            </a:pPr>
            <a:r>
              <a:rPr lang="en-US" sz="2800"/>
              <a:t>Most sessions will not have a formal agenda</a:t>
            </a:r>
            <a:endParaRPr sz="2800"/>
          </a:p>
          <a:p>
            <a:pPr marL="457200" lvl="0" indent="-406400" algn="l" rtl="0">
              <a:lnSpc>
                <a:spcPct val="90000"/>
              </a:lnSpc>
              <a:spcBef>
                <a:spcPts val="0"/>
              </a:spcBef>
              <a:spcAft>
                <a:spcPts val="0"/>
              </a:spcAft>
              <a:buSzPts val="2800"/>
              <a:buChar char="■"/>
            </a:pPr>
            <a:r>
              <a:rPr lang="en-US" sz="2800"/>
              <a:t>Some may be “themed” to cover a certain topic</a:t>
            </a:r>
            <a:endParaRPr sz="2800"/>
          </a:p>
          <a:p>
            <a:pPr marL="457200" lvl="0" indent="-406400" algn="l" rtl="0">
              <a:lnSpc>
                <a:spcPct val="90000"/>
              </a:lnSpc>
              <a:spcBef>
                <a:spcPts val="0"/>
              </a:spcBef>
              <a:spcAft>
                <a:spcPts val="0"/>
              </a:spcAft>
              <a:buSzPts val="2800"/>
              <a:buChar char="■"/>
            </a:pPr>
            <a:r>
              <a:rPr lang="en-US" sz="2800"/>
              <a:t>You can check the schedule and access a link in the Moodle course under “How to Get Help”</a:t>
            </a:r>
            <a:endParaRPr sz="2800"/>
          </a:p>
        </p:txBody>
      </p:sp>
      <p:sp>
        <p:nvSpPr>
          <p:cNvPr id="293" name="Google Shape;293;gfb3de0d1f5_0_777"/>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50000"/>
              <a:buNone/>
            </a:pPr>
            <a:r>
              <a:rPr lang="en-US"/>
              <a:t>Help over Zoom - Office Hour Sessions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gfb3de0d1f5_0_784"/>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
        <p:nvSpPr>
          <p:cNvPr id="300" name="Google Shape;300;gfb3de0d1f5_0_784"/>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a:bodyPr>
          <a:lstStyle/>
          <a:p>
            <a:pPr marL="457200" lvl="0" indent="-419100" algn="l" rtl="0">
              <a:lnSpc>
                <a:spcPct val="100000"/>
              </a:lnSpc>
              <a:spcBef>
                <a:spcPts val="1800"/>
              </a:spcBef>
              <a:spcAft>
                <a:spcPts val="0"/>
              </a:spcAft>
              <a:buSzPts val="3000"/>
              <a:buChar char="■"/>
            </a:pPr>
            <a:r>
              <a:rPr lang="en-US" sz="3000"/>
              <a:t>New volunteers can also ask questions using a virtual chat room in the Moodle course</a:t>
            </a:r>
            <a:endParaRPr sz="3000"/>
          </a:p>
          <a:p>
            <a:pPr marL="457200" lvl="0" indent="-419100" algn="l" rtl="0">
              <a:lnSpc>
                <a:spcPct val="100000"/>
              </a:lnSpc>
              <a:spcBef>
                <a:spcPts val="0"/>
              </a:spcBef>
              <a:spcAft>
                <a:spcPts val="0"/>
              </a:spcAft>
              <a:buSzPts val="3000"/>
              <a:buChar char="■"/>
            </a:pPr>
            <a:r>
              <a:rPr lang="en-US" sz="3000"/>
              <a:t>Experienced volunteers will be monitoring this forum to answer questions</a:t>
            </a:r>
            <a:endParaRPr sz="3000"/>
          </a:p>
          <a:p>
            <a:pPr marL="457200" lvl="0" indent="-419100" algn="l" rtl="0">
              <a:lnSpc>
                <a:spcPct val="100000"/>
              </a:lnSpc>
              <a:spcBef>
                <a:spcPts val="0"/>
              </a:spcBef>
              <a:spcAft>
                <a:spcPts val="0"/>
              </a:spcAft>
              <a:buSzPts val="3000"/>
              <a:buChar char="■"/>
            </a:pPr>
            <a:r>
              <a:rPr lang="en-US" sz="3000"/>
              <a:t>Other new volunteers can also answer</a:t>
            </a:r>
            <a:endParaRPr sz="3000"/>
          </a:p>
          <a:p>
            <a:pPr marL="457200" lvl="0" indent="-419100" algn="l" rtl="0">
              <a:lnSpc>
                <a:spcPct val="100000"/>
              </a:lnSpc>
              <a:spcBef>
                <a:spcPts val="0"/>
              </a:spcBef>
              <a:spcAft>
                <a:spcPts val="0"/>
              </a:spcAft>
              <a:buSzPts val="3000"/>
              <a:buChar char="■"/>
            </a:pPr>
            <a:r>
              <a:rPr lang="en-US" sz="3000"/>
              <a:t>Access the forum in the Moodle course &gt; How to Get Help &gt; Virtual Chat room</a:t>
            </a:r>
            <a:endParaRPr sz="3000"/>
          </a:p>
        </p:txBody>
      </p:sp>
      <p:sp>
        <p:nvSpPr>
          <p:cNvPr id="301" name="Google Shape;301;gfb3de0d1f5_0_784"/>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Virtual Chat Room - Student Forum</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1"/>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308" name="Google Shape;308;p21"/>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26</a:t>
            </a:fld>
            <a:endParaRPr/>
          </a:p>
        </p:txBody>
      </p:sp>
      <p:sp>
        <p:nvSpPr>
          <p:cNvPr id="309" name="Google Shape;309;p21"/>
          <p:cNvSpPr txBox="1">
            <a:spLocks noGrp="1"/>
          </p:cNvSpPr>
          <p:nvPr>
            <p:ph type="body" idx="1"/>
          </p:nvPr>
        </p:nvSpPr>
        <p:spPr>
          <a:xfrm>
            <a:off x="6264325" y="1419375"/>
            <a:ext cx="5772900" cy="4959300"/>
          </a:xfrm>
          <a:prstGeom prst="rect">
            <a:avLst/>
          </a:prstGeom>
          <a:noFill/>
          <a:ln>
            <a:noFill/>
          </a:ln>
        </p:spPr>
        <p:txBody>
          <a:bodyPr spcFirstLastPara="1" wrap="square" lIns="91425" tIns="45700" rIns="91425" bIns="45700" anchor="t" anchorCtr="0">
            <a:normAutofit fontScale="77500" lnSpcReduction="20000"/>
          </a:bodyPr>
          <a:lstStyle/>
          <a:p>
            <a:pPr marL="341312" lvl="0" indent="-335178" algn="l" rtl="0">
              <a:lnSpc>
                <a:spcPct val="100000"/>
              </a:lnSpc>
              <a:spcBef>
                <a:spcPts val="0"/>
              </a:spcBef>
              <a:spcAft>
                <a:spcPts val="0"/>
              </a:spcAft>
              <a:buSzPct val="100000"/>
              <a:buChar char="■"/>
            </a:pPr>
            <a:r>
              <a:rPr lang="en-US" sz="3000"/>
              <a:t>Publication 6744</a:t>
            </a:r>
            <a:endParaRPr sz="3000"/>
          </a:p>
          <a:p>
            <a:pPr marL="914400" lvl="1" indent="-376237" algn="l" rtl="0">
              <a:lnSpc>
                <a:spcPct val="100000"/>
              </a:lnSpc>
              <a:spcBef>
                <a:spcPts val="0"/>
              </a:spcBef>
              <a:spcAft>
                <a:spcPts val="0"/>
              </a:spcAft>
              <a:buSzPct val="100000"/>
              <a:buChar char="─"/>
            </a:pPr>
            <a:r>
              <a:rPr lang="en-US" sz="3000"/>
              <a:t>Contains all of the questions for the 3 required tests: </a:t>
            </a:r>
            <a:endParaRPr sz="3000"/>
          </a:p>
          <a:p>
            <a:pPr marL="1371600" lvl="2" indent="-376237" algn="l" rtl="0">
              <a:lnSpc>
                <a:spcPct val="100000"/>
              </a:lnSpc>
              <a:spcBef>
                <a:spcPts val="0"/>
              </a:spcBef>
              <a:spcAft>
                <a:spcPts val="0"/>
              </a:spcAft>
              <a:buSzPct val="100000"/>
              <a:buChar char="•"/>
            </a:pPr>
            <a:r>
              <a:rPr lang="en-US" sz="3000"/>
              <a:t>Volunteer Standards of Conduct</a:t>
            </a:r>
            <a:endParaRPr sz="3000"/>
          </a:p>
          <a:p>
            <a:pPr marL="1371600" lvl="2" indent="-376237" algn="l" rtl="0">
              <a:lnSpc>
                <a:spcPct val="100000"/>
              </a:lnSpc>
              <a:spcBef>
                <a:spcPts val="0"/>
              </a:spcBef>
              <a:spcAft>
                <a:spcPts val="0"/>
              </a:spcAft>
              <a:buSzPct val="100000"/>
              <a:buChar char="•"/>
            </a:pPr>
            <a:r>
              <a:rPr lang="en-US" sz="3000"/>
              <a:t>Intake/Interview &amp; Quality Review</a:t>
            </a:r>
            <a:endParaRPr sz="3000"/>
          </a:p>
          <a:p>
            <a:pPr marL="1371600" lvl="2" indent="-376237" algn="l" rtl="0">
              <a:lnSpc>
                <a:spcPct val="100000"/>
              </a:lnSpc>
              <a:spcBef>
                <a:spcPts val="0"/>
              </a:spcBef>
              <a:spcAft>
                <a:spcPts val="0"/>
              </a:spcAft>
              <a:buSzPct val="100000"/>
              <a:buChar char="•"/>
            </a:pPr>
            <a:r>
              <a:rPr lang="en-US" sz="3000"/>
              <a:t>Advanced</a:t>
            </a:r>
            <a:endParaRPr sz="3000"/>
          </a:p>
          <a:p>
            <a:pPr marL="914400" lvl="1" indent="-376237" algn="l" rtl="0">
              <a:lnSpc>
                <a:spcPct val="100000"/>
              </a:lnSpc>
              <a:spcBef>
                <a:spcPts val="0"/>
              </a:spcBef>
              <a:spcAft>
                <a:spcPts val="0"/>
              </a:spcAft>
              <a:buSzPct val="100000"/>
              <a:buChar char="─"/>
            </a:pPr>
            <a:r>
              <a:rPr lang="en-US" sz="3000"/>
              <a:t>Recommend taking the tests on paper first in Pub 6744, then online through Link &amp; Learn</a:t>
            </a:r>
            <a:endParaRPr sz="3000"/>
          </a:p>
          <a:p>
            <a:pPr marL="914400" lvl="1" indent="-376237" algn="l" rtl="0">
              <a:lnSpc>
                <a:spcPct val="100000"/>
              </a:lnSpc>
              <a:spcBef>
                <a:spcPts val="0"/>
              </a:spcBef>
              <a:spcAft>
                <a:spcPts val="0"/>
              </a:spcAft>
              <a:buSzPct val="100000"/>
              <a:buChar char="─"/>
            </a:pPr>
            <a:r>
              <a:rPr lang="en-US" sz="3000"/>
              <a:t>Must pass all parts @ 80% or better</a:t>
            </a:r>
            <a:endParaRPr sz="3000"/>
          </a:p>
          <a:p>
            <a:pPr marL="914400" lvl="1" indent="-376237" algn="l" rtl="0">
              <a:lnSpc>
                <a:spcPct val="100000"/>
              </a:lnSpc>
              <a:spcBef>
                <a:spcPts val="0"/>
              </a:spcBef>
              <a:spcAft>
                <a:spcPts val="0"/>
              </a:spcAft>
              <a:buSzPct val="100000"/>
              <a:buChar char="─"/>
            </a:pPr>
            <a:r>
              <a:rPr lang="en-US" sz="3000"/>
              <a:t>Optional tests for Military and International, if you are willing</a:t>
            </a:r>
            <a:endParaRPr sz="3000"/>
          </a:p>
          <a:p>
            <a:pPr marL="914400" lvl="1" indent="-142557" algn="l" rtl="0">
              <a:lnSpc>
                <a:spcPct val="100000"/>
              </a:lnSpc>
              <a:spcBef>
                <a:spcPts val="900"/>
              </a:spcBef>
              <a:spcAft>
                <a:spcPts val="0"/>
              </a:spcAft>
              <a:buSzPct val="118918"/>
              <a:buNone/>
            </a:pPr>
            <a:endParaRPr/>
          </a:p>
        </p:txBody>
      </p:sp>
      <p:sp>
        <p:nvSpPr>
          <p:cNvPr id="310" name="Google Shape;310;p21"/>
          <p:cNvSpPr txBox="1">
            <a:spLocks noGrp="1"/>
          </p:cNvSpPr>
          <p:nvPr>
            <p:ph type="title"/>
          </p:nvPr>
        </p:nvSpPr>
        <p:spPr>
          <a:xfrm>
            <a:off x="1084278"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000"/>
              <a:buFont typeface="Calibri"/>
              <a:buNone/>
            </a:pPr>
            <a:r>
              <a:rPr lang="en-US"/>
              <a:t>IRS Pub 6744: Exam Questions</a:t>
            </a:r>
            <a:endParaRPr/>
          </a:p>
        </p:txBody>
      </p:sp>
      <p:pic>
        <p:nvPicPr>
          <p:cNvPr id="311" name="Google Shape;311;p21"/>
          <p:cNvPicPr preferRelativeResize="0"/>
          <p:nvPr/>
        </p:nvPicPr>
        <p:blipFill rotWithShape="1">
          <a:blip r:embed="rId3">
            <a:alphaModFix/>
          </a:blip>
          <a:srcRect/>
          <a:stretch/>
        </p:blipFill>
        <p:spPr>
          <a:xfrm>
            <a:off x="796208" y="1419366"/>
            <a:ext cx="5468113" cy="521106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9"/>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318" name="Google Shape;318;p19"/>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27</a:t>
            </a:fld>
            <a:endParaRPr/>
          </a:p>
        </p:txBody>
      </p:sp>
      <p:sp>
        <p:nvSpPr>
          <p:cNvPr id="319" name="Google Shape;319;p19"/>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lt1"/>
              </a:buClr>
              <a:buSzPct val="100000"/>
              <a:buFont typeface="Calibri"/>
              <a:buNone/>
            </a:pPr>
            <a:r>
              <a:rPr lang="en-US"/>
              <a:t>IRS Pub 4961: Standards of Conduct Exam Training</a:t>
            </a:r>
            <a:endParaRPr/>
          </a:p>
        </p:txBody>
      </p:sp>
      <p:sp>
        <p:nvSpPr>
          <p:cNvPr id="320" name="Google Shape;320;p19"/>
          <p:cNvSpPr txBox="1"/>
          <p:nvPr/>
        </p:nvSpPr>
        <p:spPr>
          <a:xfrm>
            <a:off x="5832580" y="1558081"/>
            <a:ext cx="6004500" cy="4438200"/>
          </a:xfrm>
          <a:prstGeom prst="rect">
            <a:avLst/>
          </a:prstGeom>
          <a:noFill/>
          <a:ln>
            <a:noFill/>
          </a:ln>
        </p:spPr>
        <p:txBody>
          <a:bodyPr spcFirstLastPara="1" wrap="square" lIns="91425" tIns="45700" rIns="91425" bIns="45700" anchor="t" anchorCtr="0">
            <a:normAutofit fontScale="92500" lnSpcReduction="10000"/>
          </a:bodyPr>
          <a:lstStyle/>
          <a:p>
            <a:pPr marL="341313" marR="0" lvl="0" indent="-341313" algn="l" rtl="0">
              <a:lnSpc>
                <a:spcPct val="100000"/>
              </a:lnSpc>
              <a:spcBef>
                <a:spcPts val="0"/>
              </a:spcBef>
              <a:spcAft>
                <a:spcPts val="0"/>
              </a:spcAft>
              <a:buClr>
                <a:srgbClr val="0070C0"/>
              </a:buClr>
              <a:buSzPct val="100000"/>
              <a:buFont typeface="Open Sans"/>
              <a:buChar char="■"/>
            </a:pPr>
            <a:r>
              <a:rPr lang="en-US" sz="3400" b="0" i="0" u="none" strike="noStrike" cap="none">
                <a:solidFill>
                  <a:schemeClr val="dk1"/>
                </a:solidFill>
                <a:latin typeface="Open Sans"/>
                <a:ea typeface="Open Sans"/>
                <a:cs typeface="Open Sans"/>
                <a:sym typeface="Open Sans"/>
              </a:rPr>
              <a:t>Publication 4961</a:t>
            </a:r>
            <a:endParaRPr sz="3400" b="0" i="0" u="none" strike="noStrike" cap="none">
              <a:solidFill>
                <a:srgbClr val="000000"/>
              </a:solidFill>
              <a:latin typeface="Open Sans"/>
              <a:ea typeface="Open Sans"/>
              <a:cs typeface="Open Sans"/>
              <a:sym typeface="Open Sans"/>
            </a:endParaRPr>
          </a:p>
          <a:p>
            <a:pPr marL="914400" marR="0" lvl="1" indent="-338137" algn="l" rtl="0">
              <a:lnSpc>
                <a:spcPct val="100000"/>
              </a:lnSpc>
              <a:spcBef>
                <a:spcPts val="900"/>
              </a:spcBef>
              <a:spcAft>
                <a:spcPts val="0"/>
              </a:spcAft>
              <a:buClr>
                <a:srgbClr val="0070C0"/>
              </a:buClr>
              <a:buSzPct val="118918"/>
              <a:buFont typeface="Open Sans"/>
              <a:buChar char="─"/>
            </a:pPr>
            <a:r>
              <a:rPr lang="en-US" sz="2800" b="0" i="0" u="none" strike="noStrike" cap="none">
                <a:solidFill>
                  <a:schemeClr val="dk1"/>
                </a:solidFill>
                <a:latin typeface="Open Sans"/>
                <a:ea typeface="Open Sans"/>
                <a:cs typeface="Open Sans"/>
                <a:sym typeface="Open Sans"/>
              </a:rPr>
              <a:t>VITA/TCE Volunteer Standards of Conduct-Ethics Training </a:t>
            </a:r>
            <a:endParaRPr sz="2800" b="0" i="0" u="none" strike="noStrike" cap="none">
              <a:solidFill>
                <a:schemeClr val="dk1"/>
              </a:solidFill>
              <a:latin typeface="Open Sans"/>
              <a:ea typeface="Open Sans"/>
              <a:cs typeface="Open Sans"/>
              <a:sym typeface="Open Sans"/>
            </a:endParaRPr>
          </a:p>
          <a:p>
            <a:pPr marL="914400" marR="0" lvl="1" indent="-289432" algn="l" rtl="0">
              <a:lnSpc>
                <a:spcPct val="100000"/>
              </a:lnSpc>
              <a:spcBef>
                <a:spcPts val="900"/>
              </a:spcBef>
              <a:spcAft>
                <a:spcPts val="0"/>
              </a:spcAft>
              <a:buClr>
                <a:srgbClr val="0070C0"/>
              </a:buClr>
              <a:buSzPct val="100000"/>
              <a:buFont typeface="Open Sans"/>
              <a:buChar char="─"/>
            </a:pPr>
            <a:r>
              <a:rPr lang="en-US" sz="2500" b="0" i="0" u="none" strike="noStrike" cap="none">
                <a:solidFill>
                  <a:schemeClr val="dk1"/>
                </a:solidFill>
                <a:latin typeface="Open Sans"/>
                <a:ea typeface="Open Sans"/>
                <a:cs typeface="Open Sans"/>
                <a:sym typeface="Open Sans"/>
              </a:rPr>
              <a:t>Training for first IRS certification test</a:t>
            </a:r>
            <a:endParaRPr sz="2500" b="0" i="0" u="none" strike="noStrike" cap="none">
              <a:solidFill>
                <a:srgbClr val="000000"/>
              </a:solidFill>
              <a:latin typeface="Open Sans"/>
              <a:ea typeface="Open Sans"/>
              <a:cs typeface="Open Sans"/>
              <a:sym typeface="Open Sans"/>
            </a:endParaRPr>
          </a:p>
          <a:p>
            <a:pPr marL="914400" marR="0" lvl="1" indent="-289432" algn="l" rtl="0">
              <a:lnSpc>
                <a:spcPct val="100000"/>
              </a:lnSpc>
              <a:spcBef>
                <a:spcPts val="900"/>
              </a:spcBef>
              <a:spcAft>
                <a:spcPts val="0"/>
              </a:spcAft>
              <a:buClr>
                <a:srgbClr val="0070C0"/>
              </a:buClr>
              <a:buSzPct val="100000"/>
              <a:buFont typeface="Open Sans"/>
              <a:buChar char="─"/>
            </a:pPr>
            <a:r>
              <a:rPr lang="en-US" sz="2500" b="0" i="0" u="none" strike="noStrike" cap="none">
                <a:solidFill>
                  <a:schemeClr val="dk1"/>
                </a:solidFill>
                <a:latin typeface="Open Sans"/>
                <a:ea typeface="Open Sans"/>
                <a:cs typeface="Open Sans"/>
                <a:sym typeface="Open Sans"/>
              </a:rPr>
              <a:t>Six Volunteer Standards of Conduct (VSC)</a:t>
            </a:r>
            <a:endParaRPr sz="2500" b="0" i="0" u="none" strike="noStrike" cap="none">
              <a:solidFill>
                <a:srgbClr val="000000"/>
              </a:solidFill>
              <a:latin typeface="Open Sans"/>
              <a:ea typeface="Open Sans"/>
              <a:cs typeface="Open Sans"/>
              <a:sym typeface="Open Sans"/>
            </a:endParaRPr>
          </a:p>
          <a:p>
            <a:pPr marL="914400" marR="0" lvl="1" indent="-289432" algn="l" rtl="0">
              <a:lnSpc>
                <a:spcPct val="100000"/>
              </a:lnSpc>
              <a:spcBef>
                <a:spcPts val="900"/>
              </a:spcBef>
              <a:spcAft>
                <a:spcPts val="0"/>
              </a:spcAft>
              <a:buClr>
                <a:srgbClr val="0070C0"/>
              </a:buClr>
              <a:buSzPct val="100000"/>
              <a:buFont typeface="Open Sans"/>
              <a:buChar char="─"/>
            </a:pPr>
            <a:r>
              <a:rPr lang="en-US" sz="2500" b="0" i="0" u="none" strike="noStrike" cap="none">
                <a:solidFill>
                  <a:schemeClr val="dk1"/>
                </a:solidFill>
                <a:latin typeface="Open Sans"/>
                <a:ea typeface="Open Sans"/>
                <a:cs typeface="Open Sans"/>
                <a:sym typeface="Open Sans"/>
              </a:rPr>
              <a:t>Ten Quality Site Requirements (QSR)</a:t>
            </a:r>
            <a:endParaRPr sz="2500" b="0" i="0" u="none" strike="noStrike" cap="none">
              <a:solidFill>
                <a:srgbClr val="000000"/>
              </a:solidFill>
              <a:latin typeface="Open Sans"/>
              <a:ea typeface="Open Sans"/>
              <a:cs typeface="Open Sans"/>
              <a:sym typeface="Open Sans"/>
            </a:endParaRPr>
          </a:p>
          <a:p>
            <a:pPr marL="914400" marR="0" lvl="1" indent="-289432" algn="l" rtl="0">
              <a:lnSpc>
                <a:spcPct val="100000"/>
              </a:lnSpc>
              <a:spcBef>
                <a:spcPts val="900"/>
              </a:spcBef>
              <a:spcAft>
                <a:spcPts val="0"/>
              </a:spcAft>
              <a:buClr>
                <a:srgbClr val="0070C0"/>
              </a:buClr>
              <a:buSzPct val="100000"/>
              <a:buFont typeface="Open Sans"/>
              <a:buChar char="─"/>
            </a:pPr>
            <a:r>
              <a:rPr lang="en-US" sz="2500" b="0" i="0" u="none" strike="noStrike" cap="none">
                <a:solidFill>
                  <a:schemeClr val="dk1"/>
                </a:solidFill>
                <a:latin typeface="Open Sans"/>
                <a:ea typeface="Open Sans"/>
                <a:cs typeface="Open Sans"/>
                <a:sym typeface="Open Sans"/>
              </a:rPr>
              <a:t>Due diligence and enforcement of VSC &amp; QSR</a:t>
            </a:r>
            <a:endParaRPr sz="2500" b="0" i="0" u="none" strike="noStrike" cap="none">
              <a:solidFill>
                <a:schemeClr val="dk1"/>
              </a:solidFill>
              <a:latin typeface="Open Sans"/>
              <a:ea typeface="Open Sans"/>
              <a:cs typeface="Open Sans"/>
              <a:sym typeface="Open Sans"/>
            </a:endParaRPr>
          </a:p>
        </p:txBody>
      </p:sp>
      <p:pic>
        <p:nvPicPr>
          <p:cNvPr id="321" name="Google Shape;321;p19"/>
          <p:cNvPicPr preferRelativeResize="0"/>
          <p:nvPr/>
        </p:nvPicPr>
        <p:blipFill rotWithShape="1">
          <a:blip r:embed="rId3">
            <a:alphaModFix/>
          </a:blip>
          <a:srcRect/>
          <a:stretch/>
        </p:blipFill>
        <p:spPr>
          <a:xfrm>
            <a:off x="152400" y="1324235"/>
            <a:ext cx="5271852" cy="478867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8"/>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328" name="Google Shape;328;p18"/>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28</a:t>
            </a:fld>
            <a:endParaRPr/>
          </a:p>
        </p:txBody>
      </p:sp>
      <p:sp>
        <p:nvSpPr>
          <p:cNvPr id="329" name="Google Shape;329;p18"/>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lt1"/>
              </a:buClr>
              <a:buSzPct val="100000"/>
              <a:buFont typeface="Calibri"/>
              <a:buNone/>
            </a:pPr>
            <a:r>
              <a:rPr lang="en-US"/>
              <a:t>IRS Pub 5101: Intake/Interview/Quality Review Exam Training</a:t>
            </a:r>
            <a:endParaRPr/>
          </a:p>
        </p:txBody>
      </p:sp>
      <p:sp>
        <p:nvSpPr>
          <p:cNvPr id="330" name="Google Shape;330;p18"/>
          <p:cNvSpPr txBox="1"/>
          <p:nvPr/>
        </p:nvSpPr>
        <p:spPr>
          <a:xfrm>
            <a:off x="6556707" y="1566360"/>
            <a:ext cx="5136445" cy="4388373"/>
          </a:xfrm>
          <a:prstGeom prst="rect">
            <a:avLst/>
          </a:prstGeom>
          <a:noFill/>
          <a:ln>
            <a:noFill/>
          </a:ln>
        </p:spPr>
        <p:txBody>
          <a:bodyPr spcFirstLastPara="1" wrap="square" lIns="91425" tIns="45700" rIns="91425" bIns="45700" anchor="t" anchorCtr="0">
            <a:normAutofit lnSpcReduction="20000"/>
          </a:bodyPr>
          <a:lstStyle/>
          <a:p>
            <a:pPr marL="341313" marR="0" lvl="0" indent="-341313" algn="l" rtl="0">
              <a:lnSpc>
                <a:spcPct val="100000"/>
              </a:lnSpc>
              <a:spcBef>
                <a:spcPts val="0"/>
              </a:spcBef>
              <a:spcAft>
                <a:spcPts val="0"/>
              </a:spcAft>
              <a:buClr>
                <a:srgbClr val="0070C0"/>
              </a:buClr>
              <a:buSzPts val="2240"/>
              <a:buFont typeface="Open Sans"/>
              <a:buChar char="■"/>
            </a:pPr>
            <a:r>
              <a:rPr lang="en-US" sz="3200" b="0" i="0" u="none" strike="noStrike" cap="none">
                <a:solidFill>
                  <a:schemeClr val="dk1"/>
                </a:solidFill>
                <a:latin typeface="Open Sans"/>
                <a:ea typeface="Open Sans"/>
                <a:cs typeface="Open Sans"/>
                <a:sym typeface="Open Sans"/>
              </a:rPr>
              <a:t>Publication 5101</a:t>
            </a:r>
            <a:endParaRPr sz="1400" b="0" i="0" u="none" strike="noStrike" cap="none">
              <a:solidFill>
                <a:srgbClr val="000000"/>
              </a:solidFill>
              <a:latin typeface="Open Sans"/>
              <a:ea typeface="Open Sans"/>
              <a:cs typeface="Open Sans"/>
              <a:sym typeface="Open Sans"/>
            </a:endParaRPr>
          </a:p>
          <a:p>
            <a:pPr marL="914400" marR="0" lvl="1" indent="-338137" algn="l" rtl="0">
              <a:lnSpc>
                <a:spcPct val="100000"/>
              </a:lnSpc>
              <a:spcBef>
                <a:spcPts val="900"/>
              </a:spcBef>
              <a:spcAft>
                <a:spcPts val="0"/>
              </a:spcAft>
              <a:buClr>
                <a:srgbClr val="0070C0"/>
              </a:buClr>
              <a:buSzPts val="3080"/>
              <a:buFont typeface="Open Sans"/>
              <a:buChar char="─"/>
            </a:pPr>
            <a:r>
              <a:rPr lang="en-US" sz="2800" b="0" i="0" u="none" strike="noStrike" cap="none">
                <a:solidFill>
                  <a:schemeClr val="dk1"/>
                </a:solidFill>
                <a:latin typeface="Open Sans"/>
                <a:ea typeface="Open Sans"/>
                <a:cs typeface="Open Sans"/>
                <a:sym typeface="Open Sans"/>
              </a:rPr>
              <a:t>VITA/TCE Intake/Interview Quality Review Training</a:t>
            </a:r>
            <a:endParaRPr sz="1400" b="0" i="0" u="none" strike="noStrike" cap="none">
              <a:solidFill>
                <a:srgbClr val="000000"/>
              </a:solidFill>
              <a:latin typeface="Open Sans"/>
              <a:ea typeface="Open Sans"/>
              <a:cs typeface="Open Sans"/>
              <a:sym typeface="Open Sans"/>
            </a:endParaRPr>
          </a:p>
          <a:p>
            <a:pPr marL="914400" marR="0" lvl="1" indent="-338137" algn="l" rtl="0">
              <a:lnSpc>
                <a:spcPct val="100000"/>
              </a:lnSpc>
              <a:spcBef>
                <a:spcPts val="900"/>
              </a:spcBef>
              <a:spcAft>
                <a:spcPts val="0"/>
              </a:spcAft>
              <a:buClr>
                <a:srgbClr val="0070C0"/>
              </a:buClr>
              <a:buSzPts val="3080"/>
              <a:buFont typeface="Open Sans"/>
              <a:buChar char="─"/>
            </a:pPr>
            <a:r>
              <a:rPr lang="en-US" sz="2400" b="0" i="0" u="none" strike="noStrike" cap="none">
                <a:solidFill>
                  <a:schemeClr val="dk1"/>
                </a:solidFill>
                <a:latin typeface="Open Sans"/>
                <a:ea typeface="Open Sans"/>
                <a:cs typeface="Open Sans"/>
                <a:sym typeface="Open Sans"/>
              </a:rPr>
              <a:t>Training for second IRS Certification Test</a:t>
            </a:r>
            <a:endParaRPr sz="1400" b="0" i="0" u="none" strike="noStrike" cap="none">
              <a:solidFill>
                <a:srgbClr val="000000"/>
              </a:solidFill>
              <a:latin typeface="Open Sans"/>
              <a:ea typeface="Open Sans"/>
              <a:cs typeface="Open Sans"/>
              <a:sym typeface="Open Sans"/>
            </a:endParaRPr>
          </a:p>
          <a:p>
            <a:pPr marL="914400" marR="0" lvl="1" indent="-338137" algn="l" rtl="0">
              <a:lnSpc>
                <a:spcPct val="100000"/>
              </a:lnSpc>
              <a:spcBef>
                <a:spcPts val="900"/>
              </a:spcBef>
              <a:spcAft>
                <a:spcPts val="0"/>
              </a:spcAft>
              <a:buClr>
                <a:srgbClr val="0070C0"/>
              </a:buClr>
              <a:buSzPts val="3080"/>
              <a:buFont typeface="Open Sans"/>
              <a:buChar char="─"/>
            </a:pPr>
            <a:r>
              <a:rPr lang="en-US" sz="2400" b="0" i="0" u="none" strike="noStrike" cap="none">
                <a:solidFill>
                  <a:schemeClr val="dk1"/>
                </a:solidFill>
                <a:latin typeface="Open Sans"/>
                <a:ea typeface="Open Sans"/>
                <a:cs typeface="Open Sans"/>
                <a:sym typeface="Open Sans"/>
              </a:rPr>
              <a:t>Discusses how to conduct a thorough intake interview with taxpayers and the purpose of the quality review process</a:t>
            </a:r>
            <a:endParaRPr sz="1400" b="0" i="0" u="none" strike="noStrike" cap="none">
              <a:solidFill>
                <a:srgbClr val="000000"/>
              </a:solidFill>
              <a:latin typeface="Open Sans"/>
              <a:ea typeface="Open Sans"/>
              <a:cs typeface="Open Sans"/>
              <a:sym typeface="Open Sans"/>
            </a:endParaRPr>
          </a:p>
          <a:p>
            <a:pPr marL="914400" marR="0" lvl="0" indent="0" algn="l" rtl="0">
              <a:lnSpc>
                <a:spcPct val="100000"/>
              </a:lnSpc>
              <a:spcBef>
                <a:spcPts val="9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31" name="Google Shape;331;p18"/>
          <p:cNvPicPr preferRelativeResize="0"/>
          <p:nvPr/>
        </p:nvPicPr>
        <p:blipFill rotWithShape="1">
          <a:blip r:embed="rId3">
            <a:alphaModFix/>
          </a:blip>
          <a:srcRect/>
          <a:stretch/>
        </p:blipFill>
        <p:spPr>
          <a:xfrm>
            <a:off x="209277" y="1320799"/>
            <a:ext cx="5709609" cy="485757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338" name="Google Shape;338;p3"/>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29</a:t>
            </a:fld>
            <a:endParaRPr/>
          </a:p>
        </p:txBody>
      </p:sp>
      <p:sp>
        <p:nvSpPr>
          <p:cNvPr id="339" name="Google Shape;339;p3"/>
          <p:cNvSpPr txBox="1">
            <a:spLocks noGrp="1"/>
          </p:cNvSpPr>
          <p:nvPr>
            <p:ph type="body" idx="1"/>
          </p:nvPr>
        </p:nvSpPr>
        <p:spPr>
          <a:xfrm>
            <a:off x="6847441" y="1842415"/>
            <a:ext cx="4462500" cy="4095000"/>
          </a:xfrm>
          <a:prstGeom prst="rect">
            <a:avLst/>
          </a:prstGeom>
          <a:noFill/>
          <a:ln>
            <a:noFill/>
          </a:ln>
        </p:spPr>
        <p:txBody>
          <a:bodyPr spcFirstLastPara="1" wrap="square" lIns="91425" tIns="45700" rIns="91425" bIns="45700" anchor="t" anchorCtr="0">
            <a:normAutofit lnSpcReduction="20000"/>
          </a:bodyPr>
          <a:lstStyle/>
          <a:p>
            <a:pPr marL="341313" lvl="0" indent="-341313" algn="l" rtl="0">
              <a:lnSpc>
                <a:spcPct val="100000"/>
              </a:lnSpc>
              <a:spcBef>
                <a:spcPts val="0"/>
              </a:spcBef>
              <a:spcAft>
                <a:spcPts val="0"/>
              </a:spcAft>
              <a:buSzPts val="3000"/>
              <a:buChar char="■"/>
            </a:pPr>
            <a:r>
              <a:rPr lang="en-US" sz="3000"/>
              <a:t>Publication 4491</a:t>
            </a:r>
            <a:endParaRPr sz="3000"/>
          </a:p>
          <a:p>
            <a:pPr marL="914400" lvl="1" indent="-333057" algn="l" rtl="0">
              <a:lnSpc>
                <a:spcPct val="100000"/>
              </a:lnSpc>
              <a:spcBef>
                <a:spcPts val="900"/>
              </a:spcBef>
              <a:spcAft>
                <a:spcPts val="0"/>
              </a:spcAft>
              <a:buSzPts val="3000"/>
              <a:buChar char="─"/>
            </a:pPr>
            <a:r>
              <a:rPr lang="en-US" sz="3000"/>
              <a:t>VITA/TCE Training Guide</a:t>
            </a:r>
            <a:endParaRPr sz="3000"/>
          </a:p>
          <a:p>
            <a:pPr marL="914400" lvl="1" indent="-304482" algn="l" rtl="0">
              <a:lnSpc>
                <a:spcPct val="100000"/>
              </a:lnSpc>
              <a:spcBef>
                <a:spcPts val="900"/>
              </a:spcBef>
              <a:spcAft>
                <a:spcPts val="0"/>
              </a:spcAft>
              <a:buSzPts val="2550"/>
              <a:buChar char="─"/>
            </a:pPr>
            <a:r>
              <a:rPr lang="en-US" sz="2550"/>
              <a:t>In-depth tax law training</a:t>
            </a:r>
            <a:endParaRPr sz="2550"/>
          </a:p>
          <a:p>
            <a:pPr marL="914400" lvl="1" indent="-304482" algn="l" rtl="0">
              <a:lnSpc>
                <a:spcPct val="100000"/>
              </a:lnSpc>
              <a:spcBef>
                <a:spcPts val="900"/>
              </a:spcBef>
              <a:spcAft>
                <a:spcPts val="0"/>
              </a:spcAft>
              <a:buSzPts val="2550"/>
              <a:buChar char="─"/>
            </a:pPr>
            <a:r>
              <a:rPr lang="en-US" sz="2550"/>
              <a:t>Easy to read and learn tax law</a:t>
            </a:r>
            <a:endParaRPr sz="2550"/>
          </a:p>
          <a:p>
            <a:pPr marL="914400" lvl="1" indent="-304482" algn="l" rtl="0">
              <a:lnSpc>
                <a:spcPct val="100000"/>
              </a:lnSpc>
              <a:spcBef>
                <a:spcPts val="900"/>
              </a:spcBef>
              <a:spcAft>
                <a:spcPts val="0"/>
              </a:spcAft>
              <a:buSzPts val="2550"/>
              <a:buChar char="─"/>
            </a:pPr>
            <a:r>
              <a:rPr lang="en-US" sz="2550"/>
              <a:t>Your basic “textbook” for the course </a:t>
            </a:r>
            <a:endParaRPr sz="2550"/>
          </a:p>
          <a:p>
            <a:pPr marL="914400" lvl="1" indent="-142557" algn="l" rtl="0">
              <a:lnSpc>
                <a:spcPct val="100000"/>
              </a:lnSpc>
              <a:spcBef>
                <a:spcPts val="900"/>
              </a:spcBef>
              <a:spcAft>
                <a:spcPts val="0"/>
              </a:spcAft>
              <a:buSzPts val="3080"/>
              <a:buNone/>
            </a:pPr>
            <a:endParaRPr/>
          </a:p>
        </p:txBody>
      </p:sp>
      <p:sp>
        <p:nvSpPr>
          <p:cNvPr id="340" name="Google Shape;340;p3"/>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000"/>
              <a:buFont typeface="Calibri"/>
              <a:buNone/>
            </a:pPr>
            <a:r>
              <a:rPr lang="en-US"/>
              <a:t>IRS Pub 4491: IRS Training Guide</a:t>
            </a:r>
            <a:endParaRPr/>
          </a:p>
        </p:txBody>
      </p:sp>
      <p:pic>
        <p:nvPicPr>
          <p:cNvPr id="341" name="Google Shape;341;p3"/>
          <p:cNvPicPr preferRelativeResize="0"/>
          <p:nvPr/>
        </p:nvPicPr>
        <p:blipFill rotWithShape="1">
          <a:blip r:embed="rId3">
            <a:alphaModFix/>
          </a:blip>
          <a:srcRect/>
          <a:stretch/>
        </p:blipFill>
        <p:spPr>
          <a:xfrm>
            <a:off x="882172" y="1288211"/>
            <a:ext cx="5487166" cy="556978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20"/>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348" name="Google Shape;348;p20"/>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30</a:t>
            </a:fld>
            <a:endParaRPr/>
          </a:p>
        </p:txBody>
      </p:sp>
      <p:sp>
        <p:nvSpPr>
          <p:cNvPr id="349" name="Google Shape;349;p20"/>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000"/>
              <a:buFont typeface="Calibri"/>
              <a:buNone/>
            </a:pPr>
            <a:r>
              <a:rPr lang="en-US"/>
              <a:t>IRS Pub 4012: Main Reference Guide</a:t>
            </a:r>
            <a:endParaRPr/>
          </a:p>
        </p:txBody>
      </p:sp>
      <p:sp>
        <p:nvSpPr>
          <p:cNvPr id="350" name="Google Shape;350;p20"/>
          <p:cNvSpPr txBox="1"/>
          <p:nvPr/>
        </p:nvSpPr>
        <p:spPr>
          <a:xfrm>
            <a:off x="6641651" y="1587278"/>
            <a:ext cx="5068200" cy="4383300"/>
          </a:xfrm>
          <a:prstGeom prst="rect">
            <a:avLst/>
          </a:prstGeom>
          <a:noFill/>
          <a:ln>
            <a:noFill/>
          </a:ln>
        </p:spPr>
        <p:txBody>
          <a:bodyPr spcFirstLastPara="1" wrap="square" lIns="91425" tIns="45700" rIns="91425" bIns="45700" anchor="t" anchorCtr="0">
            <a:normAutofit lnSpcReduction="20000"/>
          </a:bodyPr>
          <a:lstStyle/>
          <a:p>
            <a:pPr marL="341313" marR="0" lvl="0" indent="-341313" algn="l" rtl="0">
              <a:lnSpc>
                <a:spcPct val="100000"/>
              </a:lnSpc>
              <a:spcBef>
                <a:spcPts val="0"/>
              </a:spcBef>
              <a:spcAft>
                <a:spcPts val="0"/>
              </a:spcAft>
              <a:buClr>
                <a:srgbClr val="0070C0"/>
              </a:buClr>
              <a:buSzPts val="2240"/>
              <a:buFont typeface="Open Sans"/>
              <a:buChar char="■"/>
            </a:pPr>
            <a:r>
              <a:rPr lang="en-US" sz="3200" b="0" i="0" u="none" strike="noStrike" cap="none">
                <a:solidFill>
                  <a:schemeClr val="dk1"/>
                </a:solidFill>
                <a:latin typeface="Open Sans"/>
                <a:ea typeface="Open Sans"/>
                <a:cs typeface="Open Sans"/>
                <a:sym typeface="Open Sans"/>
              </a:rPr>
              <a:t>Publication 4012</a:t>
            </a:r>
            <a:endParaRPr sz="1400" b="0" i="0" u="none" strike="noStrike" cap="none">
              <a:solidFill>
                <a:srgbClr val="000000"/>
              </a:solidFill>
              <a:latin typeface="Open Sans"/>
              <a:ea typeface="Open Sans"/>
              <a:cs typeface="Open Sans"/>
              <a:sym typeface="Open Sans"/>
            </a:endParaRPr>
          </a:p>
          <a:p>
            <a:pPr marL="914400" marR="0" lvl="1" indent="-338137" algn="l" rtl="0">
              <a:lnSpc>
                <a:spcPct val="100000"/>
              </a:lnSpc>
              <a:spcBef>
                <a:spcPts val="900"/>
              </a:spcBef>
              <a:spcAft>
                <a:spcPts val="0"/>
              </a:spcAft>
              <a:buClr>
                <a:srgbClr val="0070C0"/>
              </a:buClr>
              <a:buSzPts val="3080"/>
              <a:buFont typeface="Open Sans"/>
              <a:buChar char="─"/>
            </a:pPr>
            <a:r>
              <a:rPr lang="en-US" sz="2800" b="0" i="0" u="none" strike="noStrike" cap="none">
                <a:solidFill>
                  <a:schemeClr val="dk1"/>
                </a:solidFill>
                <a:latin typeface="Open Sans"/>
                <a:ea typeface="Open Sans"/>
                <a:cs typeface="Open Sans"/>
                <a:sym typeface="Open Sans"/>
              </a:rPr>
              <a:t>VITA/TCE Volunteer Resource Guide</a:t>
            </a:r>
            <a:endParaRPr sz="1400" b="0" i="0" u="none" strike="noStrike" cap="none">
              <a:solidFill>
                <a:srgbClr val="000000"/>
              </a:solidFill>
              <a:latin typeface="Open Sans"/>
              <a:ea typeface="Open Sans"/>
              <a:cs typeface="Open Sans"/>
              <a:sym typeface="Open Sans"/>
            </a:endParaRPr>
          </a:p>
          <a:p>
            <a:pPr marL="914400" marR="0" lvl="1" indent="-338137" algn="l" rtl="0">
              <a:lnSpc>
                <a:spcPct val="100000"/>
              </a:lnSpc>
              <a:spcBef>
                <a:spcPts val="900"/>
              </a:spcBef>
              <a:spcAft>
                <a:spcPts val="0"/>
              </a:spcAft>
              <a:buClr>
                <a:srgbClr val="0070C0"/>
              </a:buClr>
              <a:buSzPts val="3080"/>
              <a:buFont typeface="Open Sans"/>
              <a:buChar char="─"/>
            </a:pPr>
            <a:r>
              <a:rPr lang="en-US" sz="2000" b="0" i="0" u="none" strike="noStrike" cap="none">
                <a:solidFill>
                  <a:schemeClr val="dk1"/>
                </a:solidFill>
                <a:latin typeface="Open Sans"/>
                <a:ea typeface="Open Sans"/>
                <a:cs typeface="Open Sans"/>
                <a:sym typeface="Open Sans"/>
              </a:rPr>
              <a:t>Most important quick reference resource</a:t>
            </a:r>
            <a:endParaRPr sz="2000" b="0" i="0" u="none" strike="noStrike" cap="none">
              <a:solidFill>
                <a:srgbClr val="000000"/>
              </a:solidFill>
              <a:latin typeface="Open Sans"/>
              <a:ea typeface="Open Sans"/>
              <a:cs typeface="Open Sans"/>
              <a:sym typeface="Open Sans"/>
            </a:endParaRPr>
          </a:p>
          <a:p>
            <a:pPr marL="914400" marR="0" lvl="1" indent="-338137" algn="l" rtl="0">
              <a:lnSpc>
                <a:spcPct val="100000"/>
              </a:lnSpc>
              <a:spcBef>
                <a:spcPts val="900"/>
              </a:spcBef>
              <a:spcAft>
                <a:spcPts val="0"/>
              </a:spcAft>
              <a:buClr>
                <a:srgbClr val="0070C0"/>
              </a:buClr>
              <a:buSzPts val="3080"/>
              <a:buFont typeface="Open Sans"/>
              <a:buChar char="─"/>
            </a:pPr>
            <a:r>
              <a:rPr lang="en-US" sz="2000" b="0" i="0" u="none" strike="noStrike" cap="none">
                <a:solidFill>
                  <a:schemeClr val="dk1"/>
                </a:solidFill>
                <a:latin typeface="Open Sans"/>
                <a:ea typeface="Open Sans"/>
                <a:cs typeface="Open Sans"/>
                <a:sym typeface="Open Sans"/>
              </a:rPr>
              <a:t>Used extensively during tax season at your volunteer site</a:t>
            </a:r>
            <a:endParaRPr sz="1400" b="0" i="0" u="none" strike="noStrike" cap="none">
              <a:solidFill>
                <a:srgbClr val="000000"/>
              </a:solidFill>
              <a:latin typeface="Open Sans"/>
              <a:ea typeface="Open Sans"/>
              <a:cs typeface="Open Sans"/>
              <a:sym typeface="Open Sans"/>
            </a:endParaRPr>
          </a:p>
          <a:p>
            <a:pPr marL="914400" marR="0" lvl="1" indent="-338137" algn="l" rtl="0">
              <a:lnSpc>
                <a:spcPct val="100000"/>
              </a:lnSpc>
              <a:spcBef>
                <a:spcPts val="900"/>
              </a:spcBef>
              <a:spcAft>
                <a:spcPts val="0"/>
              </a:spcAft>
              <a:buClr>
                <a:srgbClr val="0070C0"/>
              </a:buClr>
              <a:buSzPts val="3080"/>
              <a:buFont typeface="Open Sans"/>
              <a:buChar char="─"/>
            </a:pPr>
            <a:r>
              <a:rPr lang="en-US" sz="2000" b="0" i="0" u="none" strike="noStrike" cap="none">
                <a:solidFill>
                  <a:srgbClr val="000000"/>
                </a:solidFill>
                <a:latin typeface="Open Sans"/>
                <a:ea typeface="Open Sans"/>
                <a:cs typeface="Open Sans"/>
                <a:sym typeface="Open Sans"/>
              </a:rPr>
              <a:t>Needed for your IRS Advanced Exam</a:t>
            </a:r>
            <a:endParaRPr sz="2000" b="0" i="0" u="none" strike="noStrike" cap="none">
              <a:solidFill>
                <a:srgbClr val="000000"/>
              </a:solidFill>
              <a:latin typeface="Open Sans"/>
              <a:ea typeface="Open Sans"/>
              <a:cs typeface="Open Sans"/>
              <a:sym typeface="Open Sans"/>
            </a:endParaRPr>
          </a:p>
          <a:p>
            <a:pPr marL="914400" marR="0" lvl="1" indent="-338137" algn="l" rtl="0">
              <a:lnSpc>
                <a:spcPct val="100000"/>
              </a:lnSpc>
              <a:spcBef>
                <a:spcPts val="900"/>
              </a:spcBef>
              <a:spcAft>
                <a:spcPts val="0"/>
              </a:spcAft>
              <a:buClr>
                <a:srgbClr val="0070C0"/>
              </a:buClr>
              <a:buSzPts val="3080"/>
              <a:buFont typeface="Open Sans"/>
              <a:buChar char="─"/>
            </a:pPr>
            <a:r>
              <a:rPr lang="en-US" sz="2000" b="0" i="0" u="none" strike="noStrike" cap="none">
                <a:solidFill>
                  <a:schemeClr val="dk1"/>
                </a:solidFill>
                <a:latin typeface="Open Sans"/>
                <a:ea typeface="Open Sans"/>
                <a:cs typeface="Open Sans"/>
                <a:sym typeface="Open Sans"/>
              </a:rPr>
              <a:t>Use the online version for up-to-date information</a:t>
            </a:r>
            <a:endParaRPr sz="2000" b="0" i="0" u="none" strike="noStrike" cap="none">
              <a:solidFill>
                <a:schemeClr val="dk1"/>
              </a:solidFill>
              <a:latin typeface="Open Sans"/>
              <a:ea typeface="Open Sans"/>
              <a:cs typeface="Open Sans"/>
              <a:sym typeface="Open Sans"/>
            </a:endParaRPr>
          </a:p>
        </p:txBody>
      </p:sp>
      <p:pic>
        <p:nvPicPr>
          <p:cNvPr id="351" name="Google Shape;351;p20"/>
          <p:cNvPicPr preferRelativeResize="0"/>
          <p:nvPr/>
        </p:nvPicPr>
        <p:blipFill rotWithShape="1">
          <a:blip r:embed="rId3">
            <a:alphaModFix/>
          </a:blip>
          <a:srcRect/>
          <a:stretch/>
        </p:blipFill>
        <p:spPr>
          <a:xfrm>
            <a:off x="707475" y="1324235"/>
            <a:ext cx="4586949" cy="478867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fb0c42290b_0_0"/>
          <p:cNvSpPr txBox="1">
            <a:spLocks noGrp="1"/>
          </p:cNvSpPr>
          <p:nvPr>
            <p:ph type="ftr" idx="11"/>
          </p:nvPr>
        </p:nvSpPr>
        <p:spPr>
          <a:xfrm>
            <a:off x="3476488" y="6265305"/>
            <a:ext cx="3860700" cy="36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358" name="Google Shape;358;gfb0c42290b_0_0"/>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31</a:t>
            </a:fld>
            <a:endParaRPr/>
          </a:p>
        </p:txBody>
      </p:sp>
      <p:sp>
        <p:nvSpPr>
          <p:cNvPr id="359" name="Google Shape;359;gfb0c42290b_0_0"/>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000"/>
              <a:buFont typeface="Calibri"/>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Oregon VITA &amp; Tax-Aide Website</a:t>
            </a:r>
            <a:endParaRPr/>
          </a:p>
        </p:txBody>
      </p:sp>
      <p:sp>
        <p:nvSpPr>
          <p:cNvPr id="360" name="Google Shape;360;gfb0c42290b_0_0"/>
          <p:cNvSpPr txBox="1"/>
          <p:nvPr/>
        </p:nvSpPr>
        <p:spPr>
          <a:xfrm>
            <a:off x="6641651" y="1771703"/>
            <a:ext cx="5068200" cy="4383300"/>
          </a:xfrm>
          <a:prstGeom prst="rect">
            <a:avLst/>
          </a:prstGeom>
          <a:noFill/>
          <a:ln>
            <a:noFill/>
          </a:ln>
        </p:spPr>
        <p:txBody>
          <a:bodyPr spcFirstLastPara="1" wrap="square" lIns="91425" tIns="45700" rIns="91425" bIns="45700" anchor="t" anchorCtr="0">
            <a:normAutofit/>
          </a:bodyPr>
          <a:lstStyle/>
          <a:p>
            <a:pPr marL="341312" marR="0" lvl="0" indent="-341312" algn="l" rtl="0">
              <a:lnSpc>
                <a:spcPct val="100000"/>
              </a:lnSpc>
              <a:spcBef>
                <a:spcPts val="0"/>
              </a:spcBef>
              <a:spcAft>
                <a:spcPts val="0"/>
              </a:spcAft>
              <a:buClr>
                <a:srgbClr val="0070C0"/>
              </a:buClr>
              <a:buSzPts val="2240"/>
              <a:buFont typeface="Open Sans"/>
              <a:buChar char="■"/>
            </a:pPr>
            <a:r>
              <a:rPr lang="en-US" sz="2800" b="0" i="0" u="none" strike="noStrike" cap="none">
                <a:solidFill>
                  <a:schemeClr val="dk1"/>
                </a:solidFill>
                <a:latin typeface="Open Sans"/>
                <a:ea typeface="Open Sans"/>
                <a:cs typeface="Open Sans"/>
                <a:sym typeface="Open San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Includes </a:t>
            </a:r>
            <a:r>
              <a:rPr lang="en-US" sz="2800" b="0" i="0" u="none" strike="noStrike" cap="none">
                <a:solidFill>
                  <a:schemeClr val="dk1"/>
                </a:solidFill>
                <a:latin typeface="Open Sans"/>
                <a:ea typeface="Open Sans"/>
                <a:cs typeface="Open Sans"/>
                <a:sym typeface="Open Sans"/>
              </a:rPr>
              <a:t>helpful tools, calculators, and other resources</a:t>
            </a:r>
            <a:endParaRPr sz="1400" b="0" i="0" u="none" strike="noStrike" cap="none">
              <a:solidFill>
                <a:srgbClr val="000000"/>
              </a:solidFill>
              <a:latin typeface="Open Sans"/>
              <a:ea typeface="Open Sans"/>
              <a:cs typeface="Open Sans"/>
              <a:sym typeface="Open Sans"/>
            </a:endParaRPr>
          </a:p>
          <a:p>
            <a:pPr marL="341312" marR="0" lvl="0" indent="-341312" algn="l" rtl="0">
              <a:lnSpc>
                <a:spcPct val="100000"/>
              </a:lnSpc>
              <a:spcBef>
                <a:spcPts val="0"/>
              </a:spcBef>
              <a:spcAft>
                <a:spcPts val="0"/>
              </a:spcAft>
              <a:buClr>
                <a:srgbClr val="0070C0"/>
              </a:buClr>
              <a:buSzPts val="2800"/>
              <a:buFont typeface="Open Sans"/>
              <a:buChar char="■"/>
            </a:pPr>
            <a:r>
              <a:rPr lang="en-US" sz="2800" b="0" i="0" u="none" strike="noStrike" cap="none">
                <a:solidFill>
                  <a:schemeClr val="dk1"/>
                </a:solidFill>
                <a:latin typeface="Open Sans"/>
                <a:ea typeface="Open Sans"/>
                <a:cs typeface="Open Sans"/>
                <a:sym typeface="Open Sans"/>
              </a:rPr>
              <a:t>Talk to your District Coordinator for how to access Tax-Aide specific info on website</a:t>
            </a:r>
            <a:endParaRPr sz="2800" b="0" i="0" u="none" strike="noStrike" cap="none">
              <a:solidFill>
                <a:schemeClr val="dk1"/>
              </a:solidFill>
              <a:latin typeface="Open Sans"/>
              <a:ea typeface="Open Sans"/>
              <a:cs typeface="Open Sans"/>
              <a:sym typeface="Open Sans"/>
            </a:endParaRPr>
          </a:p>
          <a:p>
            <a:pPr marL="341312" marR="0" lvl="0" indent="-341312" algn="l" rtl="0">
              <a:lnSpc>
                <a:spcPct val="100000"/>
              </a:lnSpc>
              <a:spcBef>
                <a:spcPts val="0"/>
              </a:spcBef>
              <a:spcAft>
                <a:spcPts val="0"/>
              </a:spcAft>
              <a:buClr>
                <a:srgbClr val="0070C0"/>
              </a:buClr>
              <a:buSzPts val="2800"/>
              <a:buFont typeface="Open Sans"/>
              <a:buChar char="■"/>
            </a:pPr>
            <a:r>
              <a:rPr lang="en-US" sz="2800" b="0" i="0" u="sng" strike="noStrike" cap="none">
                <a:solidFill>
                  <a:schemeClr val="hlink"/>
                </a:solidFill>
                <a:latin typeface="Open Sans"/>
                <a:ea typeface="Open Sans"/>
                <a:cs typeface="Open Sans"/>
                <a:sym typeface="Open Sans"/>
                <a:hlinkClick r:id="rId3"/>
              </a:rPr>
              <a:t>https://ortaxaide.org/</a:t>
            </a:r>
            <a:r>
              <a:rPr lang="en-US" sz="2800" b="0" i="0" u="none" strike="noStrike" cap="none">
                <a:solidFill>
                  <a:schemeClr val="dk1"/>
                </a:solidFill>
                <a:latin typeface="Open Sans"/>
                <a:ea typeface="Open Sans"/>
                <a:cs typeface="Open Sans"/>
                <a:sym typeface="Open Sans"/>
              </a:rPr>
              <a:t> </a:t>
            </a:r>
            <a:endParaRPr sz="2800" b="0" i="0" u="none" strike="noStrike" cap="none">
              <a:solidFill>
                <a:schemeClr val="dk1"/>
              </a:solidFill>
              <a:latin typeface="Open Sans"/>
              <a:ea typeface="Open Sans"/>
              <a:cs typeface="Open Sans"/>
              <a:sym typeface="Open Sans"/>
            </a:endParaRPr>
          </a:p>
        </p:txBody>
      </p:sp>
      <p:pic>
        <p:nvPicPr>
          <p:cNvPr id="361" name="Google Shape;361;gfb0c42290b_0_0"/>
          <p:cNvPicPr preferRelativeResize="0"/>
          <p:nvPr/>
        </p:nvPicPr>
        <p:blipFill rotWithShape="1">
          <a:blip r:embed="rId4">
            <a:alphaModFix/>
          </a:blip>
          <a:srcRect/>
          <a:stretch/>
        </p:blipFill>
        <p:spPr>
          <a:xfrm>
            <a:off x="304800" y="1621898"/>
            <a:ext cx="6336852" cy="419333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gfb3de0d1f5_0_763"/>
          <p:cNvSpPr txBox="1">
            <a:spLocks noGrp="1"/>
          </p:cNvSpPr>
          <p:nvPr>
            <p:ph type="title"/>
          </p:nvPr>
        </p:nvSpPr>
        <p:spPr>
          <a:xfrm>
            <a:off x="914456" y="1875512"/>
            <a:ext cx="6970500" cy="1219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a:t>Stretch break!</a:t>
            </a:r>
            <a:endParaRPr/>
          </a:p>
        </p:txBody>
      </p:sp>
      <p:pic>
        <p:nvPicPr>
          <p:cNvPr id="368" name="Google Shape;368;gfb3de0d1f5_0_763"/>
          <p:cNvPicPr preferRelativeResize="0"/>
          <p:nvPr/>
        </p:nvPicPr>
        <p:blipFill rotWithShape="1">
          <a:blip r:embed="rId3">
            <a:alphaModFix/>
          </a:blip>
          <a:srcRect/>
          <a:stretch/>
        </p:blipFill>
        <p:spPr>
          <a:xfrm>
            <a:off x="8958350" y="1170150"/>
            <a:ext cx="3083401" cy="41112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gfb3de0d1f5_0_793"/>
          <p:cNvSpPr txBox="1">
            <a:spLocks noGrp="1"/>
          </p:cNvSpPr>
          <p:nvPr>
            <p:ph type="subTitle" idx="1"/>
          </p:nvPr>
        </p:nvSpPr>
        <p:spPr>
          <a:xfrm>
            <a:off x="916503" y="3697339"/>
            <a:ext cx="6966300" cy="1112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2240"/>
              <a:buNone/>
            </a:pPr>
            <a:r>
              <a:rPr lang="en-US"/>
              <a:t>Tips and Tricks for Taking IRS Exams</a:t>
            </a:r>
            <a:endParaRPr/>
          </a:p>
        </p:txBody>
      </p:sp>
      <p:sp>
        <p:nvSpPr>
          <p:cNvPr id="375" name="Google Shape;375;gfb3de0d1f5_0_793"/>
          <p:cNvSpPr txBox="1">
            <a:spLocks noGrp="1"/>
          </p:cNvSpPr>
          <p:nvPr>
            <p:ph type="title"/>
          </p:nvPr>
        </p:nvSpPr>
        <p:spPr>
          <a:xfrm>
            <a:off x="914456" y="1875512"/>
            <a:ext cx="6970500" cy="1219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a:t>For the Type A(+) Volunteers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2"/>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382" name="Google Shape;382;p22"/>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34</a:t>
            </a:fld>
            <a:endParaRPr/>
          </a:p>
        </p:txBody>
      </p:sp>
      <p:sp>
        <p:nvSpPr>
          <p:cNvPr id="383" name="Google Shape;383;p22"/>
          <p:cNvSpPr txBox="1">
            <a:spLocks noGrp="1"/>
          </p:cNvSpPr>
          <p:nvPr>
            <p:ph type="body" idx="1"/>
          </p:nvPr>
        </p:nvSpPr>
        <p:spPr>
          <a:xfrm>
            <a:off x="218375" y="1419375"/>
            <a:ext cx="11532300" cy="4845900"/>
          </a:xfrm>
          <a:prstGeom prst="rect">
            <a:avLst/>
          </a:prstGeom>
          <a:noFill/>
          <a:ln>
            <a:noFill/>
          </a:ln>
        </p:spPr>
        <p:txBody>
          <a:bodyPr spcFirstLastPara="1" wrap="square" lIns="91425" tIns="45700" rIns="91425" bIns="45700" anchor="t" anchorCtr="0">
            <a:normAutofit lnSpcReduction="10000"/>
          </a:bodyPr>
          <a:lstStyle/>
          <a:p>
            <a:pPr marL="341313" lvl="0" indent="-341313" algn="l" rtl="0">
              <a:lnSpc>
                <a:spcPct val="100000"/>
              </a:lnSpc>
              <a:spcBef>
                <a:spcPts val="0"/>
              </a:spcBef>
              <a:spcAft>
                <a:spcPts val="0"/>
              </a:spcAft>
              <a:buSzPts val="2240"/>
              <a:buChar char="■"/>
            </a:pPr>
            <a:r>
              <a:rPr lang="en-US"/>
              <a:t>Publication 6744</a:t>
            </a:r>
            <a:endParaRPr/>
          </a:p>
          <a:p>
            <a:pPr marL="914400" lvl="1" indent="-338137" algn="l" rtl="0">
              <a:lnSpc>
                <a:spcPct val="100000"/>
              </a:lnSpc>
              <a:spcBef>
                <a:spcPts val="900"/>
              </a:spcBef>
              <a:spcAft>
                <a:spcPts val="0"/>
              </a:spcAft>
              <a:buSzPts val="3080"/>
              <a:buChar char="─"/>
            </a:pPr>
            <a:r>
              <a:rPr lang="en-US"/>
              <a:t>Test/Retest: You get two tries when using Link &amp; Learn to test</a:t>
            </a:r>
            <a:endParaRPr/>
          </a:p>
          <a:p>
            <a:pPr marL="1371600" lvl="2" indent="-396239" algn="l" rtl="0">
              <a:lnSpc>
                <a:spcPct val="100000"/>
              </a:lnSpc>
              <a:spcBef>
                <a:spcPts val="600"/>
              </a:spcBef>
              <a:spcAft>
                <a:spcPts val="0"/>
              </a:spcAft>
              <a:buSzPts val="2640"/>
              <a:buChar char="•"/>
            </a:pPr>
            <a:r>
              <a:rPr lang="en-US"/>
              <a:t>1</a:t>
            </a:r>
            <a:r>
              <a:rPr lang="en-US" baseline="30000"/>
              <a:t>st</a:t>
            </a:r>
            <a:r>
              <a:rPr lang="en-US"/>
              <a:t> attempt is the “test”</a:t>
            </a:r>
            <a:endParaRPr/>
          </a:p>
          <a:p>
            <a:pPr marL="1371600" lvl="2" indent="-396239" algn="l" rtl="0">
              <a:lnSpc>
                <a:spcPct val="100000"/>
              </a:lnSpc>
              <a:spcBef>
                <a:spcPts val="600"/>
              </a:spcBef>
              <a:spcAft>
                <a:spcPts val="0"/>
              </a:spcAft>
              <a:buSzPts val="2640"/>
              <a:buChar char="•"/>
            </a:pPr>
            <a:r>
              <a:rPr lang="en-US"/>
              <a:t>2</a:t>
            </a:r>
            <a:r>
              <a:rPr lang="en-US" baseline="30000"/>
              <a:t>nd</a:t>
            </a:r>
            <a:r>
              <a:rPr lang="en-US"/>
              <a:t> attempt is the “retest”</a:t>
            </a:r>
            <a:endParaRPr/>
          </a:p>
          <a:p>
            <a:pPr marL="914400" lvl="1" indent="-396240" algn="l" rtl="0">
              <a:lnSpc>
                <a:spcPct val="100000"/>
              </a:lnSpc>
              <a:spcBef>
                <a:spcPts val="600"/>
              </a:spcBef>
              <a:spcAft>
                <a:spcPts val="0"/>
              </a:spcAft>
              <a:buSzPts val="2640"/>
              <a:buChar char="─"/>
            </a:pPr>
            <a:r>
              <a:rPr lang="en-US"/>
              <a:t>Must pass all parts @ 80% or better in only two attempts</a:t>
            </a:r>
            <a:endParaRPr/>
          </a:p>
          <a:p>
            <a:pPr marL="914400" lvl="1" indent="-396240" algn="l" rtl="0">
              <a:lnSpc>
                <a:spcPct val="100000"/>
              </a:lnSpc>
              <a:spcBef>
                <a:spcPts val="600"/>
              </a:spcBef>
              <a:spcAft>
                <a:spcPts val="0"/>
              </a:spcAft>
              <a:buSzPts val="2640"/>
              <a:buChar char="─"/>
            </a:pPr>
            <a:r>
              <a:rPr lang="en-US"/>
              <a:t>This is an OPEN book test</a:t>
            </a:r>
            <a:endParaRPr/>
          </a:p>
          <a:p>
            <a:pPr marL="1371600" lvl="2" indent="-396239" algn="l" rtl="0">
              <a:lnSpc>
                <a:spcPct val="100000"/>
              </a:lnSpc>
              <a:spcBef>
                <a:spcPts val="600"/>
              </a:spcBef>
              <a:spcAft>
                <a:spcPts val="0"/>
              </a:spcAft>
              <a:buSzPts val="2640"/>
              <a:buChar char="•"/>
            </a:pPr>
            <a:r>
              <a:rPr lang="en-US"/>
              <a:t>Using Pub 6744, work through the scenarios and answer all the questions before taking the test online. </a:t>
            </a:r>
            <a:endParaRPr/>
          </a:p>
          <a:p>
            <a:pPr marL="1371600" lvl="2" indent="-396239" algn="l" rtl="0">
              <a:lnSpc>
                <a:spcPct val="100000"/>
              </a:lnSpc>
              <a:spcBef>
                <a:spcPts val="600"/>
              </a:spcBef>
              <a:spcAft>
                <a:spcPts val="0"/>
              </a:spcAft>
              <a:buSzPts val="2640"/>
              <a:buChar char="•"/>
            </a:pPr>
            <a:r>
              <a:rPr lang="en-US"/>
              <a:t>If in doubt, ASK FOR HELP!  </a:t>
            </a:r>
            <a:endParaRPr/>
          </a:p>
          <a:p>
            <a:pPr marL="1371600" lvl="2" indent="-396239" algn="l" rtl="0">
              <a:lnSpc>
                <a:spcPct val="100000"/>
              </a:lnSpc>
              <a:spcBef>
                <a:spcPts val="600"/>
              </a:spcBef>
              <a:spcAft>
                <a:spcPts val="0"/>
              </a:spcAft>
              <a:buSzPts val="2640"/>
              <a:buChar char="•"/>
            </a:pPr>
            <a:r>
              <a:rPr lang="en-US"/>
              <a:t>If you don’t pass on the first attempt, get help before trying again.</a:t>
            </a:r>
            <a:endParaRPr/>
          </a:p>
        </p:txBody>
      </p:sp>
      <p:sp>
        <p:nvSpPr>
          <p:cNvPr id="384" name="Google Shape;384;p22"/>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000"/>
              <a:buFont typeface="Calibri"/>
              <a:buNone/>
            </a:pPr>
            <a:r>
              <a:rPr lang="en-US"/>
              <a:t>Testing Tips</a:t>
            </a:r>
            <a:endParaRPr/>
          </a:p>
        </p:txBody>
      </p:sp>
      <p:pic>
        <p:nvPicPr>
          <p:cNvPr id="385" name="Google Shape;385;p22"/>
          <p:cNvPicPr preferRelativeResize="0"/>
          <p:nvPr/>
        </p:nvPicPr>
        <p:blipFill rotWithShape="1">
          <a:blip r:embed="rId3">
            <a:alphaModFix/>
          </a:blip>
          <a:srcRect/>
          <a:stretch/>
        </p:blipFill>
        <p:spPr>
          <a:xfrm>
            <a:off x="6536766" y="738232"/>
            <a:ext cx="3658111" cy="136226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23"/>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392" name="Google Shape;392;p23"/>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35</a:t>
            </a:fld>
            <a:endParaRPr/>
          </a:p>
        </p:txBody>
      </p:sp>
      <p:sp>
        <p:nvSpPr>
          <p:cNvPr id="393" name="Google Shape;393;p23"/>
          <p:cNvSpPr txBox="1">
            <a:spLocks noGrp="1"/>
          </p:cNvSpPr>
          <p:nvPr>
            <p:ph type="body" idx="1"/>
          </p:nvPr>
        </p:nvSpPr>
        <p:spPr>
          <a:xfrm>
            <a:off x="6414450" y="1314450"/>
            <a:ext cx="5541000" cy="5316000"/>
          </a:xfrm>
          <a:prstGeom prst="rect">
            <a:avLst/>
          </a:prstGeom>
          <a:noFill/>
          <a:ln>
            <a:noFill/>
          </a:ln>
        </p:spPr>
        <p:txBody>
          <a:bodyPr spcFirstLastPara="1" wrap="square" lIns="91425" tIns="45700" rIns="91425" bIns="45700" anchor="t" anchorCtr="0">
            <a:normAutofit fontScale="85000" lnSpcReduction="10000"/>
          </a:bodyPr>
          <a:lstStyle/>
          <a:p>
            <a:pPr marL="341313" lvl="0" indent="-318247" algn="l" rtl="0">
              <a:lnSpc>
                <a:spcPct val="100000"/>
              </a:lnSpc>
              <a:spcBef>
                <a:spcPts val="0"/>
              </a:spcBef>
              <a:spcAft>
                <a:spcPts val="0"/>
              </a:spcAft>
              <a:buSzPct val="75675"/>
              <a:buChar char="■"/>
            </a:pPr>
            <a:r>
              <a:rPr lang="en-US"/>
              <a:t>Link &amp; Learn Certification</a:t>
            </a:r>
            <a:endParaRPr/>
          </a:p>
          <a:p>
            <a:pPr marL="914400" lvl="1" indent="-306422" algn="l" rtl="0">
              <a:lnSpc>
                <a:spcPct val="100000"/>
              </a:lnSpc>
              <a:spcBef>
                <a:spcPts val="900"/>
              </a:spcBef>
              <a:spcAft>
                <a:spcPts val="0"/>
              </a:spcAft>
              <a:buSzPct val="118918"/>
              <a:buChar char="─"/>
            </a:pPr>
            <a:r>
              <a:rPr lang="en-US"/>
              <a:t>Link &amp; Learn website is where you will take your “real” test</a:t>
            </a:r>
            <a:endParaRPr/>
          </a:p>
          <a:p>
            <a:pPr marL="914400" lvl="1" indent="-306422" algn="l" rtl="0">
              <a:lnSpc>
                <a:spcPct val="100000"/>
              </a:lnSpc>
              <a:spcBef>
                <a:spcPts val="900"/>
              </a:spcBef>
              <a:spcAft>
                <a:spcPts val="0"/>
              </a:spcAft>
              <a:buSzPct val="118918"/>
              <a:buChar char="─"/>
            </a:pPr>
            <a:r>
              <a:rPr lang="en-US"/>
              <a:t>Come and go here as you need; L&amp;L remembers where you are and saves your progress</a:t>
            </a:r>
            <a:endParaRPr/>
          </a:p>
          <a:p>
            <a:pPr marL="914400" lvl="1" indent="-306422" algn="l" rtl="0">
              <a:lnSpc>
                <a:spcPct val="100000"/>
              </a:lnSpc>
              <a:spcBef>
                <a:spcPts val="900"/>
              </a:spcBef>
              <a:spcAft>
                <a:spcPts val="0"/>
              </a:spcAft>
              <a:buSzPct val="118917"/>
              <a:buChar char="─"/>
            </a:pPr>
            <a:r>
              <a:rPr lang="en-US"/>
              <a:t>Navigate to the Advanced tab, which will have the three exams you’ll need to take</a:t>
            </a:r>
            <a:endParaRPr/>
          </a:p>
          <a:p>
            <a:pPr marL="914400" lvl="1" indent="-277831" algn="l" rtl="0">
              <a:lnSpc>
                <a:spcPct val="100000"/>
              </a:lnSpc>
              <a:spcBef>
                <a:spcPts val="900"/>
              </a:spcBef>
              <a:spcAft>
                <a:spcPts val="0"/>
              </a:spcAft>
              <a:buSzPct val="100000"/>
              <a:buChar char="─"/>
            </a:pPr>
            <a:r>
              <a:rPr lang="en-US" u="sng">
                <a:solidFill>
                  <a:schemeClr val="hlink"/>
                </a:solidFill>
                <a:hlinkClick r:id="rId3"/>
              </a:rPr>
              <a:t>Step by step guide on accessing Link &amp; Learn</a:t>
            </a:r>
            <a:endParaRPr/>
          </a:p>
          <a:p>
            <a:pPr marL="914400" lvl="1" indent="-142557" algn="l" rtl="0">
              <a:lnSpc>
                <a:spcPct val="100000"/>
              </a:lnSpc>
              <a:spcBef>
                <a:spcPts val="900"/>
              </a:spcBef>
              <a:spcAft>
                <a:spcPts val="0"/>
              </a:spcAft>
              <a:buSzPct val="118918"/>
              <a:buNone/>
            </a:pPr>
            <a:endParaRPr/>
          </a:p>
        </p:txBody>
      </p:sp>
      <p:sp>
        <p:nvSpPr>
          <p:cNvPr id="394" name="Google Shape;394;p23"/>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000"/>
              <a:buFont typeface="Calibri"/>
              <a:buNone/>
            </a:pPr>
            <a:r>
              <a:rPr lang="en-US"/>
              <a:t>Testing Tips</a:t>
            </a:r>
            <a:endParaRPr/>
          </a:p>
        </p:txBody>
      </p:sp>
      <p:pic>
        <p:nvPicPr>
          <p:cNvPr id="395" name="Google Shape;395;p23"/>
          <p:cNvPicPr preferRelativeResize="0"/>
          <p:nvPr/>
        </p:nvPicPr>
        <p:blipFill rotWithShape="1">
          <a:blip r:embed="rId4">
            <a:alphaModFix/>
          </a:blip>
          <a:srcRect/>
          <a:stretch/>
        </p:blipFill>
        <p:spPr>
          <a:xfrm>
            <a:off x="569474" y="1419367"/>
            <a:ext cx="5844974" cy="3998794"/>
          </a:xfrm>
          <a:prstGeom prst="rect">
            <a:avLst/>
          </a:prstGeom>
          <a:noFill/>
          <a:ln>
            <a:noFill/>
          </a:ln>
        </p:spPr>
      </p:pic>
      <p:sp>
        <p:nvSpPr>
          <p:cNvPr id="396" name="Google Shape;396;p23"/>
          <p:cNvSpPr txBox="1"/>
          <p:nvPr/>
        </p:nvSpPr>
        <p:spPr>
          <a:xfrm>
            <a:off x="826050" y="5330250"/>
            <a:ext cx="6113100" cy="1062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1900" b="1" i="0" u="none" strike="noStrike" cap="none">
                <a:solidFill>
                  <a:srgbClr val="980000"/>
                </a:solidFill>
                <a:latin typeface="Open Sans"/>
                <a:ea typeface="Open Sans"/>
                <a:cs typeface="Open Sans"/>
                <a:sym typeface="Open Sans"/>
              </a:rPr>
              <a:t>The 2021 exams will be available online in mid-November. We will send out an email when they are available.</a:t>
            </a:r>
            <a:endParaRPr sz="1900" b="1" i="0" u="none" strike="noStrike" cap="none">
              <a:solidFill>
                <a:srgbClr val="980000"/>
              </a:solidFill>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4"/>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403" name="Google Shape;403;p24"/>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36</a:t>
            </a:fld>
            <a:endParaRPr/>
          </a:p>
        </p:txBody>
      </p:sp>
      <p:sp>
        <p:nvSpPr>
          <p:cNvPr id="404" name="Google Shape;404;p24"/>
          <p:cNvSpPr txBox="1">
            <a:spLocks noGrp="1"/>
          </p:cNvSpPr>
          <p:nvPr>
            <p:ph type="body" idx="1"/>
          </p:nvPr>
        </p:nvSpPr>
        <p:spPr>
          <a:xfrm>
            <a:off x="6234550" y="1414725"/>
            <a:ext cx="5514300" cy="4576800"/>
          </a:xfrm>
          <a:prstGeom prst="rect">
            <a:avLst/>
          </a:prstGeom>
          <a:noFill/>
          <a:ln>
            <a:noFill/>
          </a:ln>
        </p:spPr>
        <p:txBody>
          <a:bodyPr spcFirstLastPara="1" wrap="square" lIns="91425" tIns="45700" rIns="91425" bIns="45700" anchor="t" anchorCtr="0">
            <a:normAutofit lnSpcReduction="20000"/>
          </a:bodyPr>
          <a:lstStyle/>
          <a:p>
            <a:pPr marL="914400" lvl="1" indent="-406400" algn="l" rtl="0">
              <a:lnSpc>
                <a:spcPct val="100000"/>
              </a:lnSpc>
              <a:spcBef>
                <a:spcPts val="0"/>
              </a:spcBef>
              <a:spcAft>
                <a:spcPts val="0"/>
              </a:spcAft>
              <a:buSzPts val="2800"/>
              <a:buFont typeface="Calibri"/>
              <a:buChar char="─"/>
            </a:pPr>
            <a:r>
              <a:rPr lang="en-US">
                <a:latin typeface="Calibri"/>
                <a:ea typeface="Calibri"/>
                <a:cs typeface="Calibri"/>
                <a:sym typeface="Calibri"/>
              </a:rPr>
              <a:t>Once you submit each test, L&amp;L will give you immediate results for that test </a:t>
            </a:r>
            <a:endParaRPr>
              <a:latin typeface="Calibri"/>
              <a:ea typeface="Calibri"/>
              <a:cs typeface="Calibri"/>
              <a:sym typeface="Calibri"/>
            </a:endParaRPr>
          </a:p>
          <a:p>
            <a:pPr marL="914400" lvl="1" indent="-338138" algn="l" rtl="0">
              <a:lnSpc>
                <a:spcPct val="100000"/>
              </a:lnSpc>
              <a:spcBef>
                <a:spcPts val="900"/>
              </a:spcBef>
              <a:spcAft>
                <a:spcPts val="0"/>
              </a:spcAft>
              <a:buSzPts val="3080"/>
              <a:buFont typeface="Calibri"/>
              <a:buChar char="─"/>
            </a:pPr>
            <a:r>
              <a:rPr lang="en-US">
                <a:latin typeface="Calibri"/>
                <a:ea typeface="Calibri"/>
                <a:cs typeface="Calibri"/>
                <a:sym typeface="Calibri"/>
              </a:rPr>
              <a:t>You can click as shown here to see your answers and those you may have gotten wrong.</a:t>
            </a:r>
            <a:endParaRPr>
              <a:latin typeface="Calibri"/>
              <a:ea typeface="Calibri"/>
              <a:cs typeface="Calibri"/>
              <a:sym typeface="Calibri"/>
            </a:endParaRPr>
          </a:p>
          <a:p>
            <a:pPr marL="914400" lvl="1" indent="-338137" algn="l" rtl="0">
              <a:lnSpc>
                <a:spcPct val="100000"/>
              </a:lnSpc>
              <a:spcBef>
                <a:spcPts val="900"/>
              </a:spcBef>
              <a:spcAft>
                <a:spcPts val="0"/>
              </a:spcAft>
              <a:buSzPts val="3080"/>
              <a:buFont typeface="Calibri"/>
              <a:buChar char="─"/>
            </a:pPr>
            <a:r>
              <a:rPr lang="en-US">
                <a:latin typeface="Calibri"/>
                <a:ea typeface="Calibri"/>
                <a:cs typeface="Calibri"/>
                <a:sym typeface="Calibri"/>
              </a:rPr>
              <a:t>If you fail the first time, you still have a 2</a:t>
            </a:r>
            <a:r>
              <a:rPr lang="en-US" baseline="30000">
                <a:latin typeface="Calibri"/>
                <a:ea typeface="Calibri"/>
                <a:cs typeface="Calibri"/>
                <a:sym typeface="Calibri"/>
              </a:rPr>
              <a:t>nd</a:t>
            </a:r>
            <a:r>
              <a:rPr lang="en-US">
                <a:latin typeface="Calibri"/>
                <a:ea typeface="Calibri"/>
                <a:cs typeface="Calibri"/>
                <a:sym typeface="Calibri"/>
              </a:rPr>
              <a:t> chance: the Retest.  Ask for help!</a:t>
            </a:r>
            <a:endParaRPr>
              <a:latin typeface="Calibri"/>
              <a:ea typeface="Calibri"/>
              <a:cs typeface="Calibri"/>
              <a:sym typeface="Calibri"/>
            </a:endParaRPr>
          </a:p>
          <a:p>
            <a:pPr marL="914400" lvl="1" indent="-320357" algn="l" rtl="0">
              <a:lnSpc>
                <a:spcPct val="100000"/>
              </a:lnSpc>
              <a:spcBef>
                <a:spcPts val="900"/>
              </a:spcBef>
              <a:spcAft>
                <a:spcPts val="0"/>
              </a:spcAft>
              <a:buSzPts val="2800"/>
              <a:buFont typeface="Calibri"/>
              <a:buChar char="─"/>
            </a:pPr>
            <a:r>
              <a:rPr lang="en-US" u="sng">
                <a:solidFill>
                  <a:schemeClr val="hlink"/>
                </a:solidFill>
                <a:latin typeface="Calibri"/>
                <a:ea typeface="Calibri"/>
                <a:cs typeface="Calibri"/>
                <a:sym typeface="Calibri"/>
                <a:hlinkClick r:id="rId3"/>
              </a:rPr>
              <a:t>More first two exam tips</a:t>
            </a:r>
            <a:endParaRPr>
              <a:latin typeface="Calibri"/>
              <a:ea typeface="Calibri"/>
              <a:cs typeface="Calibri"/>
              <a:sym typeface="Calibri"/>
            </a:endParaRPr>
          </a:p>
          <a:p>
            <a:pPr marL="914400" lvl="1" indent="-320357" algn="l" rtl="0">
              <a:lnSpc>
                <a:spcPct val="100000"/>
              </a:lnSpc>
              <a:spcBef>
                <a:spcPts val="900"/>
              </a:spcBef>
              <a:spcAft>
                <a:spcPts val="0"/>
              </a:spcAft>
              <a:buSzPts val="2800"/>
              <a:buFont typeface="Calibri"/>
              <a:buChar char="─"/>
            </a:pPr>
            <a:r>
              <a:rPr lang="en-US" u="sng">
                <a:solidFill>
                  <a:schemeClr val="hlink"/>
                </a:solidFill>
                <a:latin typeface="Calibri"/>
                <a:ea typeface="Calibri"/>
                <a:cs typeface="Calibri"/>
                <a:sym typeface="Calibri"/>
                <a:hlinkClick r:id="rId4"/>
              </a:rPr>
              <a:t>More Advanced exam tips</a:t>
            </a:r>
            <a:endParaRPr>
              <a:latin typeface="Calibri"/>
              <a:ea typeface="Calibri"/>
              <a:cs typeface="Calibri"/>
              <a:sym typeface="Calibri"/>
            </a:endParaRPr>
          </a:p>
        </p:txBody>
      </p:sp>
      <p:sp>
        <p:nvSpPr>
          <p:cNvPr id="405" name="Google Shape;405;p24"/>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000"/>
              <a:buFont typeface="Calibri"/>
              <a:buNone/>
            </a:pPr>
            <a:r>
              <a:rPr lang="en-US"/>
              <a:t>Testing</a:t>
            </a:r>
            <a:endParaRPr/>
          </a:p>
        </p:txBody>
      </p:sp>
      <p:pic>
        <p:nvPicPr>
          <p:cNvPr id="406" name="Google Shape;406;p24"/>
          <p:cNvPicPr preferRelativeResize="0"/>
          <p:nvPr/>
        </p:nvPicPr>
        <p:blipFill rotWithShape="1">
          <a:blip r:embed="rId5">
            <a:alphaModFix/>
          </a:blip>
          <a:srcRect/>
          <a:stretch/>
        </p:blipFill>
        <p:spPr>
          <a:xfrm>
            <a:off x="382482" y="1275435"/>
            <a:ext cx="6318569" cy="471593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26"/>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413" name="Google Shape;413;p26"/>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37</a:t>
            </a:fld>
            <a:endParaRPr/>
          </a:p>
        </p:txBody>
      </p:sp>
      <p:sp>
        <p:nvSpPr>
          <p:cNvPr id="414" name="Google Shape;414;p26"/>
          <p:cNvSpPr txBox="1">
            <a:spLocks noGrp="1"/>
          </p:cNvSpPr>
          <p:nvPr>
            <p:ph type="body" idx="1"/>
          </p:nvPr>
        </p:nvSpPr>
        <p:spPr>
          <a:xfrm>
            <a:off x="368489" y="1328211"/>
            <a:ext cx="11013600" cy="29919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00000"/>
              </a:lnSpc>
              <a:spcBef>
                <a:spcPts val="0"/>
              </a:spcBef>
              <a:spcAft>
                <a:spcPts val="0"/>
              </a:spcAft>
              <a:buSzPct val="75675"/>
              <a:buNone/>
            </a:pPr>
            <a:endParaRPr/>
          </a:p>
          <a:p>
            <a:pPr marL="457200" lvl="0" indent="-313716" algn="l" rtl="0">
              <a:lnSpc>
                <a:spcPct val="100000"/>
              </a:lnSpc>
              <a:spcBef>
                <a:spcPts val="900"/>
              </a:spcBef>
              <a:spcAft>
                <a:spcPts val="0"/>
              </a:spcAft>
              <a:buSzPct val="119639"/>
              <a:buChar char="─"/>
            </a:pPr>
            <a:r>
              <a:rPr lang="en-US" sz="3082"/>
              <a:t>If you attempted the Advanced test &amp; retest twice and did not achieve the 80% required to become a Certified Tax Volunteer </a:t>
            </a:r>
            <a:r>
              <a:rPr lang="en-US" sz="3082" b="1" i="1"/>
              <a:t>and</a:t>
            </a:r>
            <a:r>
              <a:rPr lang="en-US" sz="3082" i="1"/>
              <a:t> </a:t>
            </a:r>
            <a:endParaRPr sz="3082"/>
          </a:p>
          <a:p>
            <a:pPr marL="457200" lvl="0" indent="-313716" algn="l" rtl="0">
              <a:lnSpc>
                <a:spcPct val="100000"/>
              </a:lnSpc>
              <a:spcBef>
                <a:spcPts val="900"/>
              </a:spcBef>
              <a:spcAft>
                <a:spcPts val="0"/>
              </a:spcAft>
              <a:buSzPct val="119639"/>
              <a:buChar char="─"/>
            </a:pPr>
            <a:r>
              <a:rPr lang="en-US" sz="3082"/>
              <a:t>You did pass the Volunteer Standards of Conduct and Intake/Interview &amp; Quality Review with 80% or better </a:t>
            </a:r>
            <a:r>
              <a:rPr lang="en-US" sz="3082" b="1" i="1"/>
              <a:t>and </a:t>
            </a:r>
            <a:endParaRPr sz="3082" b="1"/>
          </a:p>
          <a:p>
            <a:pPr marL="457200" lvl="0" indent="-313716" algn="l" rtl="0">
              <a:lnSpc>
                <a:spcPct val="100000"/>
              </a:lnSpc>
              <a:spcBef>
                <a:spcPts val="900"/>
              </a:spcBef>
              <a:spcAft>
                <a:spcPts val="0"/>
              </a:spcAft>
              <a:buSzPct val="119639"/>
              <a:buChar char="─"/>
            </a:pPr>
            <a:r>
              <a:rPr lang="en-US" sz="3082"/>
              <a:t>You still wish to volunteer in the tax program …..</a:t>
            </a:r>
            <a:endParaRPr sz="3082"/>
          </a:p>
        </p:txBody>
      </p:sp>
      <p:sp>
        <p:nvSpPr>
          <p:cNvPr id="415" name="Google Shape;415;p26"/>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lt1"/>
              </a:buClr>
              <a:buSzPct val="100000"/>
              <a:buFont typeface="Calibri"/>
              <a:buNone/>
            </a:pPr>
            <a:r>
              <a:rPr lang="en-US"/>
              <a:t>If you don’t pass the second attempt….</a:t>
            </a:r>
            <a:endParaRPr/>
          </a:p>
        </p:txBody>
      </p:sp>
      <p:sp>
        <p:nvSpPr>
          <p:cNvPr id="416" name="Google Shape;416;p26"/>
          <p:cNvSpPr txBox="1"/>
          <p:nvPr/>
        </p:nvSpPr>
        <p:spPr>
          <a:xfrm>
            <a:off x="1077850" y="4320100"/>
            <a:ext cx="9751500" cy="209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0" i="0" u="none" strike="noStrike" cap="none">
                <a:solidFill>
                  <a:srgbClr val="000000"/>
                </a:solidFill>
                <a:latin typeface="Open Sans"/>
                <a:ea typeface="Open Sans"/>
                <a:cs typeface="Open Sans"/>
                <a:sym typeface="Open Sans"/>
              </a:rPr>
              <a:t>We have other volunteer opportunities for you!  Client Facilitators and Intake Specialists are very valuable members of our volunteer team, greeting all of the clients and setting the tone for the site.  </a:t>
            </a:r>
            <a:r>
              <a:rPr lang="en-US" sz="2600" b="0" i="1" u="none" strike="noStrike" cap="none">
                <a:solidFill>
                  <a:srgbClr val="000000"/>
                </a:solidFill>
                <a:latin typeface="Open Sans"/>
                <a:ea typeface="Open Sans"/>
                <a:cs typeface="Open Sans"/>
                <a:sym typeface="Open Sans"/>
              </a:rPr>
              <a:t>We cannot do without our CLIENT FACILITATORS.</a:t>
            </a:r>
            <a:endParaRPr sz="1200" b="0" i="0" u="none" strike="noStrike" cap="none">
              <a:solidFill>
                <a:srgbClr val="000000"/>
              </a:solidFill>
              <a:latin typeface="Open Sans"/>
              <a:ea typeface="Open Sans"/>
              <a:cs typeface="Open Sans"/>
              <a:sym typeface="Open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25"/>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423" name="Google Shape;423;p25"/>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38</a:t>
            </a:fld>
            <a:endParaRPr/>
          </a:p>
        </p:txBody>
      </p:sp>
      <p:sp>
        <p:nvSpPr>
          <p:cNvPr id="424" name="Google Shape;424;p25"/>
          <p:cNvSpPr txBox="1">
            <a:spLocks noGrp="1"/>
          </p:cNvSpPr>
          <p:nvPr>
            <p:ph type="body" idx="1"/>
          </p:nvPr>
        </p:nvSpPr>
        <p:spPr>
          <a:xfrm>
            <a:off x="5390875" y="1294563"/>
            <a:ext cx="6564600" cy="4848000"/>
          </a:xfrm>
          <a:prstGeom prst="rect">
            <a:avLst/>
          </a:prstGeom>
          <a:noFill/>
          <a:ln>
            <a:noFill/>
          </a:ln>
        </p:spPr>
        <p:txBody>
          <a:bodyPr spcFirstLastPara="1" wrap="square" lIns="91425" tIns="45700" rIns="91425" bIns="45700" anchor="t" anchorCtr="0">
            <a:normAutofit/>
          </a:bodyPr>
          <a:lstStyle/>
          <a:p>
            <a:pPr marL="341312" lvl="0" indent="-323429" algn="l" rtl="0">
              <a:lnSpc>
                <a:spcPct val="95000"/>
              </a:lnSpc>
              <a:spcBef>
                <a:spcPts val="0"/>
              </a:spcBef>
              <a:spcAft>
                <a:spcPts val="0"/>
              </a:spcAft>
              <a:buSzPts val="1958"/>
              <a:buChar char="■"/>
            </a:pPr>
            <a:r>
              <a:rPr lang="en-US" sz="2620"/>
              <a:t>Congratulations! You passed the test by getting 80% or better.</a:t>
            </a:r>
            <a:endParaRPr sz="2620"/>
          </a:p>
          <a:p>
            <a:pPr marL="341312" lvl="0" indent="-323429" algn="l" rtl="0">
              <a:lnSpc>
                <a:spcPct val="95000"/>
              </a:lnSpc>
              <a:spcBef>
                <a:spcPts val="0"/>
              </a:spcBef>
              <a:spcAft>
                <a:spcPts val="0"/>
              </a:spcAft>
              <a:buSzPts val="1958"/>
              <a:buChar char="■"/>
            </a:pPr>
            <a:r>
              <a:rPr lang="en-US" sz="2620"/>
              <a:t>All the tests show a certificate to print; do this only if you think they are pretty enough for saving for yourself (i.e., we don’t need them)</a:t>
            </a:r>
            <a:endParaRPr sz="2620"/>
          </a:p>
          <a:p>
            <a:pPr marL="341312" lvl="0" indent="-323429" algn="l" rtl="0">
              <a:lnSpc>
                <a:spcPct val="95000"/>
              </a:lnSpc>
              <a:spcBef>
                <a:spcPts val="0"/>
              </a:spcBef>
              <a:spcAft>
                <a:spcPts val="0"/>
              </a:spcAft>
              <a:buSzPts val="1958"/>
              <a:buChar char="■"/>
            </a:pPr>
            <a:r>
              <a:rPr lang="en-US" sz="2620"/>
              <a:t>You will need to email your signed Volunteer Agreement to your District Coordinator; save a copy for yourself as well </a:t>
            </a:r>
            <a:endParaRPr sz="2620"/>
          </a:p>
          <a:p>
            <a:pPr marL="341312" lvl="0" indent="-323429" algn="l" rtl="0">
              <a:lnSpc>
                <a:spcPct val="95000"/>
              </a:lnSpc>
              <a:spcBef>
                <a:spcPts val="0"/>
              </a:spcBef>
              <a:spcAft>
                <a:spcPts val="0"/>
              </a:spcAft>
              <a:buSzPts val="1958"/>
              <a:buChar char="■"/>
            </a:pPr>
            <a:r>
              <a:rPr lang="en-US" sz="262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You will find this information in the upper right side of the test screen</a:t>
            </a:r>
            <a:r>
              <a:rPr lang="en-US" sz="2620"/>
              <a:t> </a:t>
            </a:r>
            <a:endParaRPr sz="2620"/>
          </a:p>
        </p:txBody>
      </p:sp>
      <p:sp>
        <p:nvSpPr>
          <p:cNvPr id="425" name="Google Shape;425;p25"/>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lt1"/>
              </a:buClr>
              <a:buSzPct val="111111"/>
              <a:buFont typeface="Calibri"/>
              <a:buNone/>
            </a:pPr>
            <a:r>
              <a:rPr lang="en-US"/>
              <a:t>After IRS Exams: Submit your Signed IRS Volunteer Agreement</a:t>
            </a:r>
            <a:endParaRPr/>
          </a:p>
        </p:txBody>
      </p:sp>
      <p:pic>
        <p:nvPicPr>
          <p:cNvPr id="426" name="Google Shape;426;p25"/>
          <p:cNvPicPr preferRelativeResize="0"/>
          <p:nvPr/>
        </p:nvPicPr>
        <p:blipFill rotWithShape="1">
          <a:blip r:embed="rId3">
            <a:alphaModFix/>
          </a:blip>
          <a:srcRect/>
          <a:stretch/>
        </p:blipFill>
        <p:spPr>
          <a:xfrm>
            <a:off x="879449" y="1677366"/>
            <a:ext cx="3637960" cy="4291787"/>
          </a:xfrm>
          <a:prstGeom prst="rect">
            <a:avLst/>
          </a:prstGeom>
          <a:noFill/>
          <a:ln>
            <a:noFill/>
          </a:ln>
        </p:spPr>
      </p:pic>
      <p:sp>
        <p:nvSpPr>
          <p:cNvPr id="427" name="Google Shape;427;p25"/>
          <p:cNvSpPr/>
          <p:nvPr/>
        </p:nvSpPr>
        <p:spPr>
          <a:xfrm>
            <a:off x="879449" y="3057099"/>
            <a:ext cx="3637960" cy="600501"/>
          </a:xfrm>
          <a:prstGeom prst="rect">
            <a:avLst/>
          </a:prstGeom>
          <a:solidFill>
            <a:srgbClr val="EAF1DD"/>
          </a:solidFill>
          <a:ln w="25400" cap="flat" cmpd="sng">
            <a:solidFill>
              <a:srgbClr val="EAF1D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gfb3de0d1f5_0_800"/>
          <p:cNvSpPr txBox="1">
            <a:spLocks noGrp="1"/>
          </p:cNvSpPr>
          <p:nvPr>
            <p:ph type="subTitle" idx="1"/>
          </p:nvPr>
        </p:nvSpPr>
        <p:spPr>
          <a:xfrm>
            <a:off x="916503" y="3697339"/>
            <a:ext cx="6966300" cy="1112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2240"/>
              <a:buNone/>
            </a:pPr>
            <a:r>
              <a:rPr lang="en-US"/>
              <a:t>Final Steps and Actually Volunteering</a:t>
            </a:r>
            <a:endParaRPr/>
          </a:p>
        </p:txBody>
      </p:sp>
      <p:sp>
        <p:nvSpPr>
          <p:cNvPr id="434" name="Google Shape;434;gfb3de0d1f5_0_800"/>
          <p:cNvSpPr txBox="1">
            <a:spLocks noGrp="1"/>
          </p:cNvSpPr>
          <p:nvPr>
            <p:ph type="title"/>
          </p:nvPr>
        </p:nvSpPr>
        <p:spPr>
          <a:xfrm>
            <a:off x="914456" y="1875512"/>
            <a:ext cx="6970500" cy="1219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a:t>Now what??? Are we there yet?</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gfb3de0d1f5_0_806"/>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40</a:t>
            </a:fld>
            <a:endParaRPr/>
          </a:p>
        </p:txBody>
      </p:sp>
      <p:sp>
        <p:nvSpPr>
          <p:cNvPr id="441" name="Google Shape;441;gfb3de0d1f5_0_806"/>
          <p:cNvSpPr txBox="1">
            <a:spLocks noGrp="1"/>
          </p:cNvSpPr>
          <p:nvPr>
            <p:ph type="body" idx="1"/>
          </p:nvPr>
        </p:nvSpPr>
        <p:spPr>
          <a:xfrm>
            <a:off x="1278825" y="1761424"/>
            <a:ext cx="9753600" cy="4503900"/>
          </a:xfrm>
          <a:prstGeom prst="rect">
            <a:avLst/>
          </a:prstGeom>
          <a:noFill/>
          <a:ln>
            <a:noFill/>
          </a:ln>
        </p:spPr>
        <p:txBody>
          <a:bodyPr spcFirstLastPara="1" wrap="square" lIns="91425" tIns="45700" rIns="91425" bIns="45700" anchor="t" anchorCtr="0">
            <a:normAutofit lnSpcReduction="10000"/>
          </a:bodyPr>
          <a:lstStyle/>
          <a:p>
            <a:pPr marL="457200" lvl="0" indent="-431800" algn="l" rtl="0">
              <a:lnSpc>
                <a:spcPct val="100000"/>
              </a:lnSpc>
              <a:spcBef>
                <a:spcPts val="1800"/>
              </a:spcBef>
              <a:spcAft>
                <a:spcPts val="0"/>
              </a:spcAft>
              <a:buSzPts val="3200"/>
              <a:buChar char="■"/>
            </a:pPr>
            <a:r>
              <a:rPr lang="en-US"/>
              <a:t>Completed all certification requirements?   </a:t>
            </a:r>
            <a:endParaRPr/>
          </a:p>
          <a:p>
            <a:pPr marL="457200" lvl="0" indent="-431800" algn="l" rtl="0">
              <a:lnSpc>
                <a:spcPct val="100000"/>
              </a:lnSpc>
              <a:spcBef>
                <a:spcPts val="0"/>
              </a:spcBef>
              <a:spcAft>
                <a:spcPts val="0"/>
              </a:spcAft>
              <a:buSzPts val="3200"/>
              <a:buChar char="■"/>
            </a:pPr>
            <a:r>
              <a:rPr lang="en-US"/>
              <a:t>You will be offered a volunteer opportunity for days/times that work for you</a:t>
            </a:r>
            <a:endParaRPr/>
          </a:p>
          <a:p>
            <a:pPr marL="914400" lvl="1" indent="-406400" algn="l" rtl="0">
              <a:lnSpc>
                <a:spcPct val="100000"/>
              </a:lnSpc>
              <a:spcBef>
                <a:spcPts val="0"/>
              </a:spcBef>
              <a:spcAft>
                <a:spcPts val="0"/>
              </a:spcAft>
              <a:buSzPts val="2800"/>
              <a:buChar char="─"/>
            </a:pPr>
            <a:r>
              <a:rPr lang="en-US"/>
              <a:t>Your District or Site Coordinator will give you further instructions for how this site operates for this tax filing season</a:t>
            </a:r>
            <a:endParaRPr/>
          </a:p>
          <a:p>
            <a:pPr marL="914400" lvl="1" indent="-406400" algn="l" rtl="0">
              <a:lnSpc>
                <a:spcPct val="100000"/>
              </a:lnSpc>
              <a:spcBef>
                <a:spcPts val="0"/>
              </a:spcBef>
              <a:spcAft>
                <a:spcPts val="0"/>
              </a:spcAft>
              <a:buSzPts val="2800"/>
              <a:buChar char="─"/>
            </a:pPr>
            <a:r>
              <a:rPr lang="en-US"/>
              <a:t>You may be assigned a laptop to safeguard and use for tax preparation purposes only; KEEP IT SAFE!</a:t>
            </a:r>
            <a:endParaRPr/>
          </a:p>
          <a:p>
            <a:pPr marL="914400" lvl="1" indent="-406400" algn="l" rtl="0">
              <a:lnSpc>
                <a:spcPct val="100000"/>
              </a:lnSpc>
              <a:spcBef>
                <a:spcPts val="0"/>
              </a:spcBef>
              <a:spcAft>
                <a:spcPts val="0"/>
              </a:spcAft>
              <a:buSzPts val="2800"/>
              <a:buChar char="─"/>
            </a:pPr>
            <a:r>
              <a:rPr lang="en-US"/>
              <a:t>You will be given access to the live TaxSlayer for your site(s)</a:t>
            </a:r>
            <a:endParaRPr/>
          </a:p>
        </p:txBody>
      </p:sp>
      <p:sp>
        <p:nvSpPr>
          <p:cNvPr id="442" name="Google Shape;442;gfb3de0d1f5_0_806"/>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What’s Next?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g10081113a00_0_20"/>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41</a:t>
            </a:fld>
            <a:endParaRPr/>
          </a:p>
        </p:txBody>
      </p:sp>
      <p:sp>
        <p:nvSpPr>
          <p:cNvPr id="449" name="Google Shape;449;g10081113a00_0_20"/>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a:bodyPr>
          <a:lstStyle/>
          <a:p>
            <a:pPr marL="457200" lvl="0" indent="-431800" algn="l" rtl="0">
              <a:lnSpc>
                <a:spcPct val="100000"/>
              </a:lnSpc>
              <a:spcBef>
                <a:spcPts val="1800"/>
              </a:spcBef>
              <a:spcAft>
                <a:spcPts val="0"/>
              </a:spcAft>
              <a:buSzPts val="3200"/>
              <a:buChar char="■"/>
            </a:pPr>
            <a:r>
              <a:rPr lang="en-US"/>
              <a:t>In early January you will meet with all volunteers in your district to cover:</a:t>
            </a:r>
            <a:endParaRPr/>
          </a:p>
          <a:p>
            <a:pPr marL="914400" lvl="1" indent="-406400" algn="l" rtl="0">
              <a:lnSpc>
                <a:spcPct val="100000"/>
              </a:lnSpc>
              <a:spcBef>
                <a:spcPts val="0"/>
              </a:spcBef>
              <a:spcAft>
                <a:spcPts val="0"/>
              </a:spcAft>
              <a:buSzPts val="2800"/>
              <a:buChar char="─"/>
            </a:pPr>
            <a:r>
              <a:rPr lang="en-US"/>
              <a:t>New tax law for 2021</a:t>
            </a:r>
            <a:endParaRPr/>
          </a:p>
          <a:p>
            <a:pPr marL="914400" lvl="1" indent="-406400" algn="l" rtl="0">
              <a:lnSpc>
                <a:spcPct val="100000"/>
              </a:lnSpc>
              <a:spcBef>
                <a:spcPts val="0"/>
              </a:spcBef>
              <a:spcAft>
                <a:spcPts val="0"/>
              </a:spcAft>
              <a:buSzPts val="2800"/>
              <a:buChar char="─"/>
            </a:pPr>
            <a:r>
              <a:rPr lang="en-US"/>
              <a:t>Operating procedures for sites in your district</a:t>
            </a:r>
            <a:endParaRPr/>
          </a:p>
          <a:p>
            <a:pPr marL="914400" lvl="1" indent="-406400" algn="l" rtl="0">
              <a:lnSpc>
                <a:spcPct val="100000"/>
              </a:lnSpc>
              <a:spcBef>
                <a:spcPts val="0"/>
              </a:spcBef>
              <a:spcAft>
                <a:spcPts val="0"/>
              </a:spcAft>
              <a:buSzPts val="2800"/>
              <a:buChar char="─"/>
            </a:pPr>
            <a:r>
              <a:rPr lang="en-US"/>
              <a:t>How taxes will be prepared this year</a:t>
            </a:r>
            <a:endParaRPr/>
          </a:p>
          <a:p>
            <a:pPr marL="457200" lvl="0" indent="-431800" algn="l" rtl="0">
              <a:lnSpc>
                <a:spcPct val="100000"/>
              </a:lnSpc>
              <a:spcBef>
                <a:spcPts val="0"/>
              </a:spcBef>
              <a:spcAft>
                <a:spcPts val="0"/>
              </a:spcAft>
              <a:buSzPts val="3200"/>
              <a:buChar char="■"/>
            </a:pPr>
            <a:r>
              <a:rPr lang="en-US">
                <a:highlight>
                  <a:srgbClr val="FFFF00"/>
                </a:highlight>
              </a:rPr>
              <a:t>Update with information about your district-specific meetings</a:t>
            </a:r>
            <a:endParaRPr>
              <a:highlight>
                <a:srgbClr val="FFFF00"/>
              </a:highlight>
            </a:endParaRPr>
          </a:p>
        </p:txBody>
      </p:sp>
      <p:sp>
        <p:nvSpPr>
          <p:cNvPr id="450" name="Google Shape;450;g10081113a00_0_20"/>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Home Stretch Session</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34"/>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42</a:t>
            </a:fld>
            <a:endParaRPr/>
          </a:p>
        </p:txBody>
      </p:sp>
      <p:sp>
        <p:nvSpPr>
          <p:cNvPr id="456" name="Google Shape;456;p34"/>
          <p:cNvSpPr txBox="1">
            <a:spLocks noGrp="1"/>
          </p:cNvSpPr>
          <p:nvPr>
            <p:ph type="body" idx="1"/>
          </p:nvPr>
        </p:nvSpPr>
        <p:spPr>
          <a:xfrm>
            <a:off x="1219200" y="1305150"/>
            <a:ext cx="9753600" cy="42477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SzPts val="2400"/>
              <a:buChar char="■"/>
            </a:pPr>
            <a:r>
              <a:rPr lang="en-US" sz="2400"/>
              <a:t>Volunteer, taxpayer, and staff safety is the #1 priority!</a:t>
            </a:r>
            <a:endParaRPr sz="2400"/>
          </a:p>
          <a:p>
            <a:pPr marL="457200" lvl="0" indent="-381000" algn="l" rtl="0">
              <a:lnSpc>
                <a:spcPct val="115000"/>
              </a:lnSpc>
              <a:spcBef>
                <a:spcPts val="0"/>
              </a:spcBef>
              <a:spcAft>
                <a:spcPts val="0"/>
              </a:spcAft>
              <a:buSzPts val="2400"/>
              <a:buChar char="■"/>
            </a:pPr>
            <a:r>
              <a:rPr lang="en-US" sz="2400">
                <a:highlight>
                  <a:srgbClr val="FFFF00"/>
                </a:highlight>
              </a:rPr>
              <a:t>Districts may offer one or more of the following models this year: (Update with your district’s model(s)</a:t>
            </a:r>
            <a:endParaRPr sz="2400">
              <a:highlight>
                <a:srgbClr val="FFFF00"/>
              </a:highlight>
            </a:endParaRPr>
          </a:p>
          <a:p>
            <a:pPr marL="914400" lvl="1" indent="-355600" algn="l" rtl="0">
              <a:lnSpc>
                <a:spcPct val="115000"/>
              </a:lnSpc>
              <a:spcBef>
                <a:spcPts val="0"/>
              </a:spcBef>
              <a:spcAft>
                <a:spcPts val="0"/>
              </a:spcAft>
              <a:buSzPts val="2000"/>
              <a:buChar char="─"/>
            </a:pPr>
            <a:r>
              <a:rPr lang="en-US" sz="2000">
                <a:highlight>
                  <a:srgbClr val="FFFF00"/>
                </a:highlight>
              </a:rPr>
              <a:t>Traditional – In Person</a:t>
            </a:r>
            <a:endParaRPr sz="2000">
              <a:highlight>
                <a:srgbClr val="FFFF00"/>
              </a:highlight>
            </a:endParaRPr>
          </a:p>
          <a:p>
            <a:pPr marL="914400" lvl="1" indent="-355600" algn="l" rtl="0">
              <a:lnSpc>
                <a:spcPct val="115000"/>
              </a:lnSpc>
              <a:spcBef>
                <a:spcPts val="0"/>
              </a:spcBef>
              <a:spcAft>
                <a:spcPts val="0"/>
              </a:spcAft>
              <a:buSzPts val="2000"/>
              <a:buChar char="─"/>
            </a:pPr>
            <a:r>
              <a:rPr lang="en-US" sz="2000">
                <a:highlight>
                  <a:srgbClr val="FFFF00"/>
                </a:highlight>
              </a:rPr>
              <a:t>Drop-Off</a:t>
            </a:r>
            <a:endParaRPr sz="2000">
              <a:highlight>
                <a:srgbClr val="FFFF00"/>
              </a:highlight>
            </a:endParaRPr>
          </a:p>
          <a:p>
            <a:pPr marL="914400" lvl="1" indent="-355600" algn="l" rtl="0">
              <a:lnSpc>
                <a:spcPct val="115000"/>
              </a:lnSpc>
              <a:spcBef>
                <a:spcPts val="0"/>
              </a:spcBef>
              <a:spcAft>
                <a:spcPts val="0"/>
              </a:spcAft>
              <a:buSzPts val="2000"/>
              <a:buChar char="─"/>
            </a:pPr>
            <a:r>
              <a:rPr lang="en-US" sz="2000">
                <a:highlight>
                  <a:srgbClr val="FFFF00"/>
                </a:highlight>
              </a:rPr>
              <a:t>Scan</a:t>
            </a:r>
            <a:endParaRPr sz="2000">
              <a:highlight>
                <a:srgbClr val="FFFF00"/>
              </a:highlight>
            </a:endParaRPr>
          </a:p>
          <a:p>
            <a:pPr marL="457200" lvl="0" indent="-381000" algn="l" rtl="0">
              <a:lnSpc>
                <a:spcPct val="115000"/>
              </a:lnSpc>
              <a:spcBef>
                <a:spcPts val="0"/>
              </a:spcBef>
              <a:spcAft>
                <a:spcPts val="0"/>
              </a:spcAft>
              <a:buSzPts val="2400"/>
              <a:buChar char="■"/>
            </a:pPr>
            <a:r>
              <a:rPr lang="en-US" sz="2400"/>
              <a:t>AARP Tax-Aide is determining vaccination requirements</a:t>
            </a:r>
            <a:endParaRPr sz="2400"/>
          </a:p>
          <a:p>
            <a:pPr marL="914400" lvl="1" indent="-355600" algn="l" rtl="0">
              <a:lnSpc>
                <a:spcPct val="115000"/>
              </a:lnSpc>
              <a:spcBef>
                <a:spcPts val="0"/>
              </a:spcBef>
              <a:spcAft>
                <a:spcPts val="0"/>
              </a:spcAft>
              <a:buSzPts val="2000"/>
              <a:buChar char="─"/>
            </a:pPr>
            <a:r>
              <a:rPr lang="en-US" sz="2000"/>
              <a:t>We’ll let you know if/when AARP Tax-Aide makes a decision on vaccine requirements</a:t>
            </a:r>
            <a:endParaRPr sz="2000"/>
          </a:p>
        </p:txBody>
      </p:sp>
      <p:sp>
        <p:nvSpPr>
          <p:cNvPr id="457" name="Google Shape;457;p34"/>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1800"/>
              <a:buNone/>
            </a:pPr>
            <a:r>
              <a:rPr lang="en-US"/>
              <a:t>Tax Preparation &amp; COVID</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gfb3de0d1f5_0_835"/>
          <p:cNvSpPr txBox="1">
            <a:spLocks noGrp="1"/>
          </p:cNvSpPr>
          <p:nvPr>
            <p:ph type="subTitle" idx="1"/>
          </p:nvPr>
        </p:nvSpPr>
        <p:spPr>
          <a:xfrm>
            <a:off x="916503" y="3697339"/>
            <a:ext cx="6966300" cy="1112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2240"/>
              <a:buNone/>
            </a:pPr>
            <a:r>
              <a:rPr lang="en-US"/>
              <a:t>Logins! Logins! Logins!</a:t>
            </a:r>
            <a:endParaRPr/>
          </a:p>
        </p:txBody>
      </p:sp>
      <p:sp>
        <p:nvSpPr>
          <p:cNvPr id="464" name="Google Shape;464;gfb3de0d1f5_0_835"/>
          <p:cNvSpPr txBox="1">
            <a:spLocks noGrp="1"/>
          </p:cNvSpPr>
          <p:nvPr>
            <p:ph type="title"/>
          </p:nvPr>
        </p:nvSpPr>
        <p:spPr>
          <a:xfrm>
            <a:off x="914456" y="1875512"/>
            <a:ext cx="6970500" cy="1219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sz="4300"/>
              <a:t>So… many… passwords...</a:t>
            </a:r>
            <a:endParaRPr sz="43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17"/>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471" name="Google Shape;471;p17"/>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44</a:t>
            </a:fld>
            <a:endParaRPr/>
          </a:p>
        </p:txBody>
      </p:sp>
      <p:sp>
        <p:nvSpPr>
          <p:cNvPr id="472" name="Google Shape;472;p17"/>
          <p:cNvSpPr txBox="1">
            <a:spLocks noGrp="1"/>
          </p:cNvSpPr>
          <p:nvPr>
            <p:ph type="body" idx="1"/>
          </p:nvPr>
        </p:nvSpPr>
        <p:spPr>
          <a:xfrm>
            <a:off x="810100" y="1559250"/>
            <a:ext cx="9751500" cy="4269600"/>
          </a:xfrm>
          <a:prstGeom prst="rect">
            <a:avLst/>
          </a:prstGeom>
          <a:noFill/>
          <a:ln>
            <a:noFill/>
          </a:ln>
        </p:spPr>
        <p:txBody>
          <a:bodyPr spcFirstLastPara="1" wrap="square" lIns="91425" tIns="45700" rIns="91425" bIns="45700" anchor="t" anchorCtr="0">
            <a:normAutofit/>
          </a:bodyPr>
          <a:lstStyle/>
          <a:p>
            <a:pPr marL="341313" lvl="0" indent="-341313" algn="l" rtl="0">
              <a:lnSpc>
                <a:spcPct val="100000"/>
              </a:lnSpc>
              <a:spcBef>
                <a:spcPts val="0"/>
              </a:spcBef>
              <a:spcAft>
                <a:spcPts val="0"/>
              </a:spcAft>
              <a:buSzPts val="2240"/>
              <a:buChar char="■"/>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There will be</a:t>
            </a:r>
            <a:r>
              <a:rPr lang="en-US"/>
              <a:t> passwords for </a:t>
            </a:r>
            <a:r>
              <a:rPr lang="en-US" i="1" u="sng"/>
              <a:t>everything</a:t>
            </a:r>
            <a:r>
              <a:rPr lang="en-US"/>
              <a:t> you will be doing during training,  testing, and beyond</a:t>
            </a:r>
            <a:endParaRPr/>
          </a:p>
          <a:p>
            <a:pPr marL="341313" lvl="0" indent="-341313" algn="l" rtl="0">
              <a:lnSpc>
                <a:spcPct val="100000"/>
              </a:lnSpc>
              <a:spcBef>
                <a:spcPts val="0"/>
              </a:spcBef>
              <a:spcAft>
                <a:spcPts val="0"/>
              </a:spcAft>
              <a:buSzPts val="2240"/>
              <a:buChar char="■"/>
            </a:pPr>
            <a:r>
              <a:rPr lang="en-US"/>
              <a:t>KEEP TRACK of your username/password combinations </a:t>
            </a:r>
            <a:endParaRPr/>
          </a:p>
          <a:p>
            <a:pPr marL="798513" lvl="1" indent="-341313" algn="l" rtl="0">
              <a:lnSpc>
                <a:spcPct val="100000"/>
              </a:lnSpc>
              <a:spcBef>
                <a:spcPts val="0"/>
              </a:spcBef>
              <a:spcAft>
                <a:spcPts val="0"/>
              </a:spcAft>
              <a:buSzPts val="2240"/>
              <a:buChar char="■"/>
            </a:pPr>
            <a:r>
              <a:rPr lang="en-US"/>
              <a:t>Link &amp; Learn</a:t>
            </a:r>
            <a:endParaRPr/>
          </a:p>
          <a:p>
            <a:pPr marL="798512" lvl="1" indent="-341312" algn="l" rtl="0">
              <a:lnSpc>
                <a:spcPct val="100000"/>
              </a:lnSpc>
              <a:spcBef>
                <a:spcPts val="0"/>
              </a:spcBef>
              <a:spcAft>
                <a:spcPts val="0"/>
              </a:spcAft>
              <a:buSzPts val="2240"/>
              <a:buChar char="■"/>
            </a:pPr>
            <a:r>
              <a:rPr lang="en-US"/>
              <a:t>TaxSlayer Practice Lab </a:t>
            </a:r>
            <a:endParaRPr/>
          </a:p>
          <a:p>
            <a:pPr marL="1371600" lvl="2" indent="-370839" algn="l" rtl="0">
              <a:lnSpc>
                <a:spcPct val="100000"/>
              </a:lnSpc>
              <a:spcBef>
                <a:spcPts val="0"/>
              </a:spcBef>
              <a:spcAft>
                <a:spcPts val="0"/>
              </a:spcAft>
              <a:buSzPts val="2240"/>
              <a:buChar char="•"/>
            </a:pPr>
            <a:r>
              <a:rPr lang="en-US"/>
              <a:t>Site access password: TRAINPROWEB</a:t>
            </a:r>
            <a:endParaRPr/>
          </a:p>
          <a:p>
            <a:pPr marL="798512" lvl="1" indent="-341312" algn="l" rtl="0">
              <a:lnSpc>
                <a:spcPct val="100000"/>
              </a:lnSpc>
              <a:spcBef>
                <a:spcPts val="0"/>
              </a:spcBef>
              <a:spcAft>
                <a:spcPts val="0"/>
              </a:spcAft>
              <a:buSzPts val="2240"/>
              <a:buChar char="■"/>
            </a:pPr>
            <a:r>
              <a:rPr lang="en-US"/>
              <a:t>Moodle</a:t>
            </a:r>
            <a:endParaRPr/>
          </a:p>
          <a:p>
            <a:pPr marL="798512" lvl="1" indent="-341312" algn="l" rtl="0">
              <a:lnSpc>
                <a:spcPct val="100000"/>
              </a:lnSpc>
              <a:spcBef>
                <a:spcPts val="0"/>
              </a:spcBef>
              <a:spcAft>
                <a:spcPts val="0"/>
              </a:spcAft>
              <a:buSzPts val="2240"/>
              <a:buChar char="■"/>
            </a:pPr>
            <a:r>
              <a:rPr lang="en-US"/>
              <a:t>AARP Tax-Aide Volunteer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Portal</a:t>
            </a:r>
            <a:r>
              <a:rPr lang="en-US"/>
              <a:t> (Tax-Aide Only)</a:t>
            </a:r>
            <a:endParaRPr/>
          </a:p>
        </p:txBody>
      </p:sp>
      <p:sp>
        <p:nvSpPr>
          <p:cNvPr id="473" name="Google Shape;473;p17"/>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lt1"/>
              </a:buClr>
              <a:buSzPct val="100000"/>
              <a:buFont typeface="Calibri"/>
              <a:buNone/>
            </a:pPr>
            <a:r>
              <a:rPr lang="en-US"/>
              <a:t>Passwords, Passwords, and more Passwords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gfb3de0d1f5_0_841"/>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45</a:t>
            </a:fld>
            <a:endParaRPr/>
          </a:p>
        </p:txBody>
      </p:sp>
      <p:sp>
        <p:nvSpPr>
          <p:cNvPr id="480" name="Google Shape;480;gfb3de0d1f5_0_841"/>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800"/>
              </a:spcBef>
              <a:spcAft>
                <a:spcPts val="0"/>
              </a:spcAft>
              <a:buSzPts val="3200"/>
              <a:buNone/>
            </a:pPr>
            <a:r>
              <a:rPr lang="en-US" u="sng">
                <a:solidFill>
                  <a:schemeClr val="hlink"/>
                </a:solidFill>
                <a:hlinkClick r:id="rId3"/>
              </a:rPr>
              <a:t>https://www.linklearncertification.com/</a:t>
            </a:r>
            <a:endParaRPr/>
          </a:p>
          <a:p>
            <a:pPr marL="457200" lvl="0" indent="-431800" algn="l" rtl="0">
              <a:lnSpc>
                <a:spcPct val="100000"/>
              </a:lnSpc>
              <a:spcBef>
                <a:spcPts val="1800"/>
              </a:spcBef>
              <a:spcAft>
                <a:spcPts val="0"/>
              </a:spcAft>
              <a:buSzPts val="3200"/>
              <a:buChar char="■"/>
            </a:pPr>
            <a:r>
              <a:rPr lang="en-US"/>
              <a:t>Create account</a:t>
            </a:r>
            <a:endParaRPr/>
          </a:p>
          <a:p>
            <a:pPr marL="457200" lvl="0" indent="-431800" algn="l" rtl="0">
              <a:lnSpc>
                <a:spcPct val="100000"/>
              </a:lnSpc>
              <a:spcBef>
                <a:spcPts val="0"/>
              </a:spcBef>
              <a:spcAft>
                <a:spcPts val="0"/>
              </a:spcAft>
              <a:buSzPts val="3200"/>
              <a:buChar char="■"/>
            </a:pPr>
            <a:r>
              <a:rPr lang="en-US"/>
              <a:t>Take three required exams</a:t>
            </a:r>
            <a:endParaRPr/>
          </a:p>
          <a:p>
            <a:pPr marL="457200" lvl="0" indent="-431800" algn="l" rtl="0">
              <a:lnSpc>
                <a:spcPct val="100000"/>
              </a:lnSpc>
              <a:spcBef>
                <a:spcPts val="0"/>
              </a:spcBef>
              <a:spcAft>
                <a:spcPts val="0"/>
              </a:spcAft>
              <a:buSzPts val="3200"/>
              <a:buChar char="■"/>
            </a:pPr>
            <a:r>
              <a:rPr lang="en-US"/>
              <a:t>Generate Volunteer Agreement</a:t>
            </a:r>
            <a:endParaRPr/>
          </a:p>
          <a:p>
            <a:pPr marL="457200" lvl="0" indent="-431800" algn="l" rtl="0">
              <a:lnSpc>
                <a:spcPct val="100000"/>
              </a:lnSpc>
              <a:spcBef>
                <a:spcPts val="0"/>
              </a:spcBef>
              <a:spcAft>
                <a:spcPts val="0"/>
              </a:spcAft>
              <a:buSzPts val="3200"/>
              <a:buChar char="■"/>
            </a:pPr>
            <a:r>
              <a:rPr lang="en-US" u="sng">
                <a:solidFill>
                  <a:schemeClr val="hlink"/>
                </a:solidFill>
                <a:hlinkClick r:id="rId4"/>
              </a:rPr>
              <a:t>PDF: Step by Step Guide to Creating L&amp;L Account</a:t>
            </a:r>
            <a:endParaRPr/>
          </a:p>
        </p:txBody>
      </p:sp>
      <p:sp>
        <p:nvSpPr>
          <p:cNvPr id="481" name="Google Shape;481;gfb3de0d1f5_0_841"/>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Login Demo: Link &amp; Learn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fb3de0d1f5_0_849"/>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46</a:t>
            </a:fld>
            <a:endParaRPr/>
          </a:p>
        </p:txBody>
      </p:sp>
      <p:sp>
        <p:nvSpPr>
          <p:cNvPr id="488" name="Google Shape;488;gfb3de0d1f5_0_849"/>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800"/>
              </a:spcBef>
              <a:spcAft>
                <a:spcPts val="0"/>
              </a:spcAft>
              <a:buSzPts val="3200"/>
              <a:buNone/>
            </a:pPr>
            <a:r>
              <a:rPr lang="en-US" u="sng">
                <a:solidFill>
                  <a:schemeClr val="hlink"/>
                </a:solidFill>
                <a:hlinkClick r:id="rId3"/>
              </a:rPr>
              <a:t>https://learn.mfs-cashoregon.org/login/index.php</a:t>
            </a:r>
            <a:r>
              <a:rPr lang="en-US"/>
              <a:t> </a:t>
            </a:r>
            <a:endParaRPr/>
          </a:p>
          <a:p>
            <a:pPr marL="457200" lvl="0" indent="-431800" algn="l" rtl="0">
              <a:lnSpc>
                <a:spcPct val="100000"/>
              </a:lnSpc>
              <a:spcBef>
                <a:spcPts val="1800"/>
              </a:spcBef>
              <a:spcAft>
                <a:spcPts val="0"/>
              </a:spcAft>
              <a:buSzPts val="3200"/>
              <a:buChar char="■"/>
            </a:pPr>
            <a:r>
              <a:rPr lang="en-US"/>
              <a:t>Create account</a:t>
            </a:r>
            <a:endParaRPr/>
          </a:p>
          <a:p>
            <a:pPr marL="457200" lvl="0" indent="-431800" algn="l" rtl="0">
              <a:lnSpc>
                <a:spcPct val="100000"/>
              </a:lnSpc>
              <a:spcBef>
                <a:spcPts val="0"/>
              </a:spcBef>
              <a:spcAft>
                <a:spcPts val="0"/>
              </a:spcAft>
              <a:buSzPts val="3200"/>
              <a:buChar char="■"/>
            </a:pPr>
            <a:r>
              <a:rPr lang="en-US"/>
              <a:t>Enroll in class</a:t>
            </a:r>
            <a:endParaRPr/>
          </a:p>
          <a:p>
            <a:pPr marL="457200" lvl="0" indent="-431800" algn="l" rtl="0">
              <a:lnSpc>
                <a:spcPct val="100000"/>
              </a:lnSpc>
              <a:spcBef>
                <a:spcPts val="0"/>
              </a:spcBef>
              <a:spcAft>
                <a:spcPts val="0"/>
              </a:spcAft>
              <a:buSzPts val="3200"/>
              <a:buChar char="■"/>
            </a:pPr>
            <a:r>
              <a:rPr lang="en-US"/>
              <a:t>Access class later in dashboard</a:t>
            </a:r>
            <a:endParaRPr/>
          </a:p>
          <a:p>
            <a:pPr marL="457200" lvl="0" indent="-431800" algn="l" rtl="0">
              <a:lnSpc>
                <a:spcPct val="100000"/>
              </a:lnSpc>
              <a:spcBef>
                <a:spcPts val="0"/>
              </a:spcBef>
              <a:spcAft>
                <a:spcPts val="0"/>
              </a:spcAft>
              <a:buSzPts val="3200"/>
              <a:buChar char="■"/>
            </a:pPr>
            <a:r>
              <a:rPr lang="en-US" u="sng">
                <a:solidFill>
                  <a:schemeClr val="hlink"/>
                </a:solidFill>
                <a:hlinkClick r:id="rId4"/>
              </a:rPr>
              <a:t>PDF: Step by Step Guide to Accessing Moodle</a:t>
            </a:r>
            <a:endParaRPr/>
          </a:p>
        </p:txBody>
      </p:sp>
      <p:sp>
        <p:nvSpPr>
          <p:cNvPr id="489" name="Google Shape;489;gfb3de0d1f5_0_849"/>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Login Demo: Moodle</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gfb3de0d1f5_0_857"/>
          <p:cNvSpPr txBox="1">
            <a:spLocks noGrp="1"/>
          </p:cNvSpPr>
          <p:nvPr>
            <p:ph type="sldNum" idx="12"/>
          </p:nvPr>
        </p:nvSpPr>
        <p:spPr>
          <a:xfrm>
            <a:off x="609603" y="6265305"/>
            <a:ext cx="936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47</a:t>
            </a:fld>
            <a:endParaRPr/>
          </a:p>
        </p:txBody>
      </p:sp>
      <p:sp>
        <p:nvSpPr>
          <p:cNvPr id="496" name="Google Shape;496;gfb3de0d1f5_0_857"/>
          <p:cNvSpPr txBox="1">
            <a:spLocks noGrp="1"/>
          </p:cNvSpPr>
          <p:nvPr>
            <p:ph type="body" idx="1"/>
          </p:nvPr>
        </p:nvSpPr>
        <p:spPr>
          <a:xfrm>
            <a:off x="1278833" y="1761433"/>
            <a:ext cx="9753600" cy="4023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800"/>
              </a:spcBef>
              <a:spcAft>
                <a:spcPts val="0"/>
              </a:spcAft>
              <a:buSzPts val="3200"/>
              <a:buNone/>
            </a:pPr>
            <a:r>
              <a:rPr lang="en-US" u="sng">
                <a:solidFill>
                  <a:schemeClr val="hlink"/>
                </a:solidFill>
                <a:hlinkClick r:id="rId3"/>
              </a:rPr>
              <a:t>https://vita.taxslayerpro.com/IRSTraining/en/Account/Access</a:t>
            </a:r>
            <a:endParaRPr/>
          </a:p>
          <a:p>
            <a:pPr marL="457200" lvl="0" indent="-431800" algn="l" rtl="0">
              <a:lnSpc>
                <a:spcPct val="100000"/>
              </a:lnSpc>
              <a:spcBef>
                <a:spcPts val="1800"/>
              </a:spcBef>
              <a:spcAft>
                <a:spcPts val="0"/>
              </a:spcAft>
              <a:buSzPts val="3200"/>
              <a:buChar char="■"/>
            </a:pPr>
            <a:r>
              <a:rPr lang="en-US"/>
              <a:t>Main site password: TRAINPROWEB</a:t>
            </a:r>
            <a:endParaRPr/>
          </a:p>
          <a:p>
            <a:pPr marL="457200" lvl="0" indent="-431800" algn="l" rtl="0">
              <a:lnSpc>
                <a:spcPct val="100000"/>
              </a:lnSpc>
              <a:spcBef>
                <a:spcPts val="0"/>
              </a:spcBef>
              <a:spcAft>
                <a:spcPts val="0"/>
              </a:spcAft>
              <a:buSzPts val="3200"/>
              <a:buChar char="■"/>
            </a:pPr>
            <a:r>
              <a:rPr lang="en-US"/>
              <a:t>How to change years</a:t>
            </a:r>
            <a:endParaRPr/>
          </a:p>
          <a:p>
            <a:pPr marL="914400" lvl="1" indent="-406400" algn="l" rtl="0">
              <a:lnSpc>
                <a:spcPct val="100000"/>
              </a:lnSpc>
              <a:spcBef>
                <a:spcPts val="0"/>
              </a:spcBef>
              <a:spcAft>
                <a:spcPts val="0"/>
              </a:spcAft>
              <a:buSzPts val="2800"/>
              <a:buChar char="─"/>
            </a:pPr>
            <a:r>
              <a:rPr lang="en-US"/>
              <a:t>First four cases in TY2020, last case in TY2021</a:t>
            </a:r>
            <a:endParaRPr/>
          </a:p>
          <a:p>
            <a:pPr marL="457200" lvl="0" indent="-431800" algn="l" rtl="0">
              <a:lnSpc>
                <a:spcPct val="100000"/>
              </a:lnSpc>
              <a:spcBef>
                <a:spcPts val="0"/>
              </a:spcBef>
              <a:spcAft>
                <a:spcPts val="0"/>
              </a:spcAft>
              <a:buSzPts val="3200"/>
              <a:buChar char="■"/>
            </a:pPr>
            <a:r>
              <a:rPr lang="en-US"/>
              <a:t>How to find a return you’ve already started</a:t>
            </a:r>
            <a:endParaRPr/>
          </a:p>
        </p:txBody>
      </p:sp>
      <p:sp>
        <p:nvSpPr>
          <p:cNvPr id="497" name="Google Shape;497;gfb3de0d1f5_0_857"/>
          <p:cNvSpPr txBox="1">
            <a:spLocks noGrp="1"/>
          </p:cNvSpPr>
          <p:nvPr>
            <p:ph type="title"/>
          </p:nvPr>
        </p:nvSpPr>
        <p:spPr>
          <a:xfrm>
            <a:off x="1066803" y="28835"/>
            <a:ext cx="97515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en-US"/>
              <a:t>Login Demo: TaxSlayer Practice Lab</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pic>
        <p:nvPicPr>
          <p:cNvPr id="503" name="Google Shape;503;p4" descr="6ip5jGL4T.jpg"/>
          <p:cNvPicPr preferRelativeResize="0"/>
          <p:nvPr/>
        </p:nvPicPr>
        <p:blipFill rotWithShape="1">
          <a:blip r:embed="rId3">
            <a:alphaModFix/>
          </a:blip>
          <a:srcRect/>
          <a:stretch/>
        </p:blipFill>
        <p:spPr>
          <a:xfrm>
            <a:off x="3048000" y="1600200"/>
            <a:ext cx="4800600" cy="4800600"/>
          </a:xfrm>
          <a:prstGeom prst="rect">
            <a:avLst/>
          </a:prstGeom>
          <a:noFill/>
          <a:ln>
            <a:noFill/>
          </a:ln>
        </p:spPr>
      </p:pic>
      <p:sp>
        <p:nvSpPr>
          <p:cNvPr id="504" name="Google Shape;504;p4"/>
          <p:cNvSpPr txBox="1">
            <a:spLocks noGrp="1"/>
          </p:cNvSpPr>
          <p:nvPr>
            <p:ph type="ftr" idx="11"/>
          </p:nvPr>
        </p:nvSpPr>
        <p:spPr>
          <a:xfrm>
            <a:off x="3476488" y="6265305"/>
            <a:ext cx="38608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Oregon VTP Training – TY2021</a:t>
            </a:r>
            <a:endParaRPr/>
          </a:p>
        </p:txBody>
      </p:sp>
      <p:sp>
        <p:nvSpPr>
          <p:cNvPr id="505" name="Google Shape;505;p4"/>
          <p:cNvSpPr txBox="1">
            <a:spLocks noGrp="1"/>
          </p:cNvSpPr>
          <p:nvPr>
            <p:ph type="sldNum" idx="12"/>
          </p:nvPr>
        </p:nvSpPr>
        <p:spPr>
          <a:xfrm>
            <a:off x="609603" y="6265305"/>
            <a:ext cx="93648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48</a:t>
            </a:fld>
            <a:endParaRPr/>
          </a:p>
        </p:txBody>
      </p:sp>
      <p:sp>
        <p:nvSpPr>
          <p:cNvPr id="506" name="Google Shape;506;p4"/>
          <p:cNvSpPr txBox="1">
            <a:spLocks noGrp="1"/>
          </p:cNvSpPr>
          <p:nvPr>
            <p:ph type="title"/>
          </p:nvPr>
        </p:nvSpPr>
        <p:spPr>
          <a:xfrm>
            <a:off x="1066803" y="28835"/>
            <a:ext cx="9751391"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000"/>
              <a:buFont typeface="Calibri"/>
              <a:buNone/>
            </a:pPr>
            <a:r>
              <a:rPr lang="en-US"/>
              <a:t>Ready to volunteer?</a:t>
            </a:r>
            <a:endParaRPr/>
          </a:p>
        </p:txBody>
      </p:sp>
      <p:sp>
        <p:nvSpPr>
          <p:cNvPr id="507" name="Google Shape;507;p4"/>
          <p:cNvSpPr/>
          <p:nvPr/>
        </p:nvSpPr>
        <p:spPr>
          <a:xfrm>
            <a:off x="6858000" y="3352800"/>
            <a:ext cx="2880136" cy="685800"/>
          </a:xfrm>
          <a:prstGeom prst="rect">
            <a:avLst/>
          </a:prstGeom>
          <a:noFill/>
          <a:ln>
            <a:noFill/>
          </a:ln>
          <a:effectLst>
            <a:outerShdw blurRad="152400" dist="317500" dir="5400000" sx="90000" sy="-19000" rotWithShape="0">
              <a:srgbClr val="953734">
                <a:alpha val="13725"/>
              </a:srgbClr>
            </a:outerShdw>
          </a:effectLst>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rgbClr val="67202F"/>
              </a:buClr>
              <a:buSzPts val="2880"/>
              <a:buFont typeface="Calibri"/>
              <a:buNone/>
            </a:pPr>
            <a:r>
              <a:rPr lang="en-US" sz="3200" b="1" i="0" u="none" strike="noStrike" cap="none">
                <a:solidFill>
                  <a:schemeClr val="dk1"/>
                </a:solidFill>
                <a:latin typeface="Calibri"/>
                <a:ea typeface="Calibri"/>
                <a:cs typeface="Calibri"/>
                <a:sym typeface="Calibri"/>
              </a:rPr>
              <a:t>Comments ...</a:t>
            </a:r>
            <a:endParaRPr sz="3200" b="1" i="0" u="none" strike="noStrike" cap="none">
              <a:solidFill>
                <a:schemeClr val="dk1"/>
              </a:solidFill>
              <a:latin typeface="Calibri"/>
              <a:ea typeface="Calibri"/>
              <a:cs typeface="Calibri"/>
              <a:sym typeface="Calibri"/>
            </a:endParaRPr>
          </a:p>
        </p:txBody>
      </p:sp>
      <p:sp>
        <p:nvSpPr>
          <p:cNvPr id="508" name="Google Shape;508;p4"/>
          <p:cNvSpPr/>
          <p:nvPr/>
        </p:nvSpPr>
        <p:spPr>
          <a:xfrm>
            <a:off x="1600200" y="2362200"/>
            <a:ext cx="2271713" cy="685800"/>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rgbClr val="67202F"/>
              </a:buClr>
              <a:buSzPts val="2880"/>
              <a:buFont typeface="Calibri"/>
              <a:buNone/>
            </a:pPr>
            <a:r>
              <a:rPr lang="en-US" sz="3200" b="1" i="0" u="none" strike="noStrike" cap="none">
                <a:solidFill>
                  <a:srgbClr val="000000"/>
                </a:solidFill>
                <a:latin typeface="Calibri"/>
                <a:ea typeface="Calibri"/>
                <a:cs typeface="Calibri"/>
                <a:sym typeface="Calibri"/>
              </a:rPr>
              <a:t>Questions?</a:t>
            </a:r>
            <a:endParaRPr sz="3200" b="1" i="0" u="none" strike="noStrike" cap="non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VTP Template Wid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2883</Words>
  <Application>Microsoft Office PowerPoint</Application>
  <PresentationFormat>Widescreen</PresentationFormat>
  <Paragraphs>412</Paragraphs>
  <Slides>48</Slides>
  <Notes>48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Calibri</vt:lpstr>
      <vt:lpstr>Quattrocento Sans</vt:lpstr>
      <vt:lpstr>Roboto</vt:lpstr>
      <vt:lpstr>Noto Sans Symbols</vt:lpstr>
      <vt:lpstr>Arial</vt:lpstr>
      <vt:lpstr>Open Sans</vt:lpstr>
      <vt:lpstr>VTP Template Wide</vt:lpstr>
      <vt:lpstr>Volunteer Tax Preparation Orientation</vt:lpstr>
      <vt:lpstr>Agenda</vt:lpstr>
      <vt:lpstr>Introductions</vt:lpstr>
      <vt:lpstr>Who are we? What are we doing?</vt:lpstr>
      <vt:lpstr>Who are we? </vt:lpstr>
      <vt:lpstr>What are VITA and TCE?</vt:lpstr>
      <vt:lpstr>Volunteer Leadership</vt:lpstr>
      <vt:lpstr>What are you getting yourself into?</vt:lpstr>
      <vt:lpstr>Disclaimer!</vt:lpstr>
      <vt:lpstr>PowerPoint Presentation</vt:lpstr>
      <vt:lpstr>New Volunteer Learning Map</vt:lpstr>
      <vt:lpstr>Step 1: Pass First Two IRS Exams</vt:lpstr>
      <vt:lpstr>Step 2: New Volunteer Tax Preparer Training on Moodle</vt:lpstr>
      <vt:lpstr>Learning Objectives for the Moodle Course</vt:lpstr>
      <vt:lpstr>How to Access the Moodle Course</vt:lpstr>
      <vt:lpstr>How to Access the Moodle Course</vt:lpstr>
      <vt:lpstr>Starting the Course</vt:lpstr>
      <vt:lpstr>Step 3: Pass the IRS Advanced Exam</vt:lpstr>
      <vt:lpstr>Step 4: Attend a Home Stretch Session with your District</vt:lpstr>
      <vt:lpstr>Step 5: Additional Steps for AARP Tax-Aide Volunteers Only</vt:lpstr>
      <vt:lpstr>Help! I’m stuck!</vt:lpstr>
      <vt:lpstr>Training Support Resources</vt:lpstr>
      <vt:lpstr>Help over the phone - Hotline</vt:lpstr>
      <vt:lpstr>Help over Zoom - Office Hour Sessions</vt:lpstr>
      <vt:lpstr>Virtual Chat Room - Student Forum</vt:lpstr>
      <vt:lpstr>IRS Pub 6744: Exam Questions</vt:lpstr>
      <vt:lpstr>IRS Pub 4961: Standards of Conduct Exam Training</vt:lpstr>
      <vt:lpstr>IRS Pub 5101: Intake/Interview/Quality Review Exam Training</vt:lpstr>
      <vt:lpstr>IRS Pub 4491: IRS Training Guide</vt:lpstr>
      <vt:lpstr>IRS Pub 4012: Main Reference Guide</vt:lpstr>
      <vt:lpstr>Oregon VITA &amp; Tax-Aide Website</vt:lpstr>
      <vt:lpstr>Stretch break!</vt:lpstr>
      <vt:lpstr>For the Type A(+) Volunteers</vt:lpstr>
      <vt:lpstr>Testing Tips</vt:lpstr>
      <vt:lpstr>Testing Tips</vt:lpstr>
      <vt:lpstr>Testing</vt:lpstr>
      <vt:lpstr>If you don’t pass the second attempt….</vt:lpstr>
      <vt:lpstr>After IRS Exams: Submit your Signed IRS Volunteer Agreement</vt:lpstr>
      <vt:lpstr>Now what??? Are we there yet?</vt:lpstr>
      <vt:lpstr>What’s Next?</vt:lpstr>
      <vt:lpstr>Home Stretch Session</vt:lpstr>
      <vt:lpstr>Tax Preparation &amp; COVID</vt:lpstr>
      <vt:lpstr>So… many… passwords...</vt:lpstr>
      <vt:lpstr>Passwords, Passwords, and more Passwords</vt:lpstr>
      <vt:lpstr>Login Demo: Link &amp; Learn</vt:lpstr>
      <vt:lpstr>Login Demo: Moodle</vt:lpstr>
      <vt:lpstr>Login Demo: TaxSlayer Practice Lab</vt:lpstr>
      <vt:lpstr>Ready to volunteer?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Volunteer Tax Preparation Orientation</dc:title>
  <dc:creator>Kathie Saunders</dc:creator>
  <cp:lastModifiedBy>Kathie Saunders</cp:lastModifiedBy>
  <cp:revision>1</cp:revision>
  <dcterms:created xsi:type="dcterms:W3CDTF">2019-12-18T22:47:20Z</dcterms:created>
  <dcterms:modified xsi:type="dcterms:W3CDTF">2021-11-08T18:58:19Z</dcterms:modified>
</cp:coreProperties>
</file>